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4" r:id="rId2"/>
    <p:sldId id="290" r:id="rId3"/>
    <p:sldId id="289" r:id="rId4"/>
    <p:sldId id="288" r:id="rId5"/>
    <p:sldId id="295" r:id="rId6"/>
    <p:sldId id="287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8E65B-0B8A-B44C-883B-44823B3182F9}" type="datetimeFigureOut">
              <a:rPr lang="sr-Latn-RS" smtClean="0"/>
              <a:t>25.8.2021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ABE5-CB91-4447-9659-4C8B8F4742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777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ti.info/energij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Edukativni film </a:t>
            </a:r>
            <a:r>
              <a:rPr lang="en-US" dirty="0"/>
              <a:t>je namijenjen za nastavni proces učenicima završnih razreda osnovnih škola Crne Gore.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Film je finansiran od strane njemačkog društva GIZ u okviru projekta Energetska Efikasnost u Crnoj Gori</a:t>
            </a:r>
            <a:r>
              <a:rPr lang="en-US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00B0F0"/>
                </a:solidFill>
              </a:rPr>
              <a:t>https://www.youtube.com/watch?v=w2fbZiWcjqc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Prilikom pravljenja prezrntacija korišćen materijal Slikovnica izdat od Društva za oblikovanje održivog razvoja, Zagreb</a:t>
            </a:r>
            <a:r>
              <a:rPr lang="en-US" dirty="0" smtClean="0"/>
              <a:t>.</a:t>
            </a:r>
          </a:p>
          <a:p>
            <a:r>
              <a:rPr lang="en-US" dirty="0" smtClean="0"/>
              <a:t>https://www.yumpu.com/xx/document/read/30304632/obnovljivi-izvori-energije-slikovnica-mojaenergija</a:t>
            </a:r>
            <a:endParaRPr lang="en-US" dirty="0"/>
          </a:p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368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Za pripremu vježbe korišćen materijal sa sajta </a:t>
            </a:r>
            <a:r>
              <a:rPr lang="hr-HR" sz="1200" u="sng" dirty="0" smtClean="0">
                <a:effectLst/>
                <a:hlinkClick r:id="rId3"/>
              </a:rPr>
              <a:t>www.cnti.info/energija</a:t>
            </a:r>
            <a:r>
              <a:rPr lang="hr-HR" sz="1200" dirty="0" smtClean="0">
                <a:effectLst/>
              </a:rPr>
              <a:t>. Autor sajta: Ivan Đisalov , nastavnik TIO, OŠ „Petar Drapšin“ Srbija </a:t>
            </a:r>
            <a:endParaRPr lang="en-US" sz="120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Sajt je edukativnog karaktera i namenjen prvenstveno učenicima osnovne škole.</a:t>
            </a:r>
            <a:endParaRPr lang="sr-Latn-C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46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 potrebe pravljenja lavirinta koriscen je materijal Slikovnica izdat od Društva za oblikovanje održivog razvoja, Zagreb.</a:t>
            </a:r>
          </a:p>
          <a:p>
            <a:r>
              <a:rPr lang="en-US" dirty="0" smtClean="0"/>
              <a:t>https://www.yumpu.com/xx/document/read/30304632/obnovljivi-izvori-energije-slikovnica-mojaenergija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C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321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Fotografija preuzeta</a:t>
            </a:r>
            <a:r>
              <a:rPr lang="en-US" baseline="0" dirty="0" smtClean="0"/>
              <a:t> sa sajta </a:t>
            </a:r>
            <a:r>
              <a:rPr lang="en-US" baseline="0" dirty="0" smtClean="0">
                <a:solidFill>
                  <a:srgbClr val="00B0F0"/>
                </a:solidFill>
              </a:rPr>
              <a:t>http://www.cnti.info/energija</a:t>
            </a:r>
          </a:p>
          <a:p>
            <a:r>
              <a:rPr lang="sr-Latn-CS" dirty="0" smtClean="0"/>
              <a:t>Sajt je edukativnog karaktera i namenjen prvenstveno učenicima osnovne škole.</a:t>
            </a:r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439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Izvor:</a:t>
            </a:r>
            <a:r>
              <a:rPr lang="en-US" baseline="0" dirty="0" smtClean="0"/>
              <a:t> http://www.cnti.info/energija</a:t>
            </a:r>
          </a:p>
          <a:p>
            <a:r>
              <a:rPr lang="sr-Latn-C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Sajt je edukativnog karaktera i namenjen prvenstveno učenicima osnovne škole.</a:t>
            </a:r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20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7143" r="19236" b="12897"/>
          <a:stretch/>
        </p:blipFill>
        <p:spPr bwMode="auto">
          <a:xfrm>
            <a:off x="4191000" y="193964"/>
            <a:ext cx="4814453" cy="30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702255"/>
            <a:ext cx="39624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/>
              <a:t>O vrstama izvora energije, njihovim prednostima i manama  učenici </a:t>
            </a:r>
            <a:r>
              <a:rPr lang="sr-Latn-CS" i="1" dirty="0"/>
              <a:t>su</a:t>
            </a:r>
            <a:r>
              <a:rPr lang="it-IT" i="1" dirty="0"/>
              <a:t> sazna</a:t>
            </a:r>
            <a:r>
              <a:rPr lang="sr-Latn-CS" i="1" dirty="0"/>
              <a:t>li</a:t>
            </a:r>
            <a:r>
              <a:rPr lang="it-IT" i="1" dirty="0"/>
              <a:t> gledajući edukativni film </a:t>
            </a:r>
            <a:r>
              <a:rPr lang="sr-Latn-CS" i="1" dirty="0"/>
              <a:t>„Otkrij svoju energiju“ i uz pomoć prezentacije o obnovljivim i neobnovljivim izvorima energije.</a:t>
            </a:r>
            <a:endParaRPr lang="sr-Latn-C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584"/>
            <a:ext cx="4572001" cy="3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89" y="3446584"/>
            <a:ext cx="4554259" cy="3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4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57387"/>
              </p:ext>
            </p:extLst>
          </p:nvPr>
        </p:nvGraphicFramePr>
        <p:xfrm>
          <a:off x="6926" y="190247"/>
          <a:ext cx="8908473" cy="64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8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79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sr-Latn-C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čenici kroz vježbe provjeravaju da li prepoznaju obnovljive i neobnovljive izvore, 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navode njihove prednosti i mane, promisljaju o mogucnostima koriscenja tih izvora u Crnoj Gori. 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31150" r="42551" b="29762"/>
          <a:stretch/>
        </p:blipFill>
        <p:spPr bwMode="auto">
          <a:xfrm>
            <a:off x="2193471" y="914400"/>
            <a:ext cx="5239232" cy="32766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50423"/>
              </p:ext>
            </p:extLst>
          </p:nvPr>
        </p:nvGraphicFramePr>
        <p:xfrm>
          <a:off x="457200" y="4648200"/>
          <a:ext cx="8382000" cy="165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IZVOR</a:t>
                      </a:r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PREDNOSTI</a:t>
                      </a:r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MANE</a:t>
                      </a:r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MOGUCNOST KORISCENJA U CG</a:t>
                      </a:r>
                      <a:endParaRPr lang="sr-Latn-C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OBNOVLJIVI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NEOBNOVLJIVI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76200"/>
            <a:ext cx="7086600" cy="3581400"/>
            <a:chOff x="609600" y="925287"/>
            <a:chExt cx="8009052" cy="4804002"/>
          </a:xfrm>
        </p:grpSpPr>
        <p:sp>
          <p:nvSpPr>
            <p:cNvPr id="5" name="Right Arrow 4"/>
            <p:cNvSpPr/>
            <p:nvPr/>
          </p:nvSpPr>
          <p:spPr>
            <a:xfrm>
              <a:off x="609600" y="5181600"/>
              <a:ext cx="838200" cy="4572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BA" sz="1500" b="1" dirty="0"/>
                <a:t>kreni</a:t>
              </a:r>
              <a:endParaRPr lang="en-US" sz="1500" b="1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25287"/>
              <a:ext cx="5848350" cy="4804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025" y="2286000"/>
              <a:ext cx="1244627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1200" b="1" dirty="0" err="1">
                <a:latin typeface="Cambria" pitchFamily="18" charset="0"/>
              </a:rPr>
              <a:t>P</a:t>
            </a:r>
            <a:r>
              <a:rPr lang="en-US" sz="1200" b="1" dirty="0" err="1">
                <a:latin typeface="Cambria" pitchFamily="18" charset="0"/>
              </a:rPr>
              <a:t>rona</a:t>
            </a:r>
            <a:r>
              <a:rPr lang="sr-Latn-BA" sz="1200" b="1" dirty="0">
                <a:latin typeface="Cambria" pitchFamily="18" charset="0"/>
              </a:rPr>
              <a:t>đ</a:t>
            </a:r>
            <a:r>
              <a:rPr lang="en-US" sz="1200" b="1" dirty="0">
                <a:latin typeface="Cambria" pitchFamily="18" charset="0"/>
              </a:rPr>
              <a:t>i put do </a:t>
            </a:r>
            <a:r>
              <a:rPr lang="en-US" sz="1200" b="1" dirty="0" err="1">
                <a:latin typeface="Cambria" pitchFamily="18" charset="0"/>
              </a:rPr>
              <a:t>očuvan</a:t>
            </a:r>
            <a:r>
              <a:rPr lang="sr-Latn-BA" sz="1200" b="1" dirty="0">
                <a:latin typeface="Cambria" pitchFamily="18" charset="0"/>
              </a:rPr>
              <a:t>e</a:t>
            </a:r>
            <a:r>
              <a:rPr lang="en-US" sz="1200" b="1" dirty="0">
                <a:latin typeface="Cambria" pitchFamily="18" charset="0"/>
              </a:rPr>
              <a:t> planet</a:t>
            </a:r>
            <a:r>
              <a:rPr lang="sr-Latn-BA" sz="1200" b="1" dirty="0">
                <a:latin typeface="Cambria" pitchFamily="18" charset="0"/>
              </a:rPr>
              <a:t>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koj</a:t>
            </a:r>
            <a:r>
              <a:rPr lang="sr-Latn-BA" sz="1200" b="1" dirty="0">
                <a:latin typeface="Cambria" pitchFamily="18" charset="0"/>
              </a:rPr>
              <a:t>oj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će</a:t>
            </a:r>
            <a:r>
              <a:rPr lang="sr-Latn-BA" sz="1200" b="1" dirty="0">
                <a:latin typeface="Cambria" pitchFamily="18" charset="0"/>
              </a:rPr>
              <a:t>ć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susresti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vrste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obnovljivih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izvora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energije</a:t>
            </a:r>
            <a:r>
              <a:rPr lang="sr-Latn-BA" sz="1200" b="1" dirty="0">
                <a:latin typeface="Cambria" pitchFamily="18" charset="0"/>
              </a:rPr>
              <a:t>.</a:t>
            </a:r>
            <a:r>
              <a:rPr lang="en-US" sz="1200" b="1" dirty="0">
                <a:latin typeface="Cambria" pitchFamily="18" charset="0"/>
              </a:rPr>
              <a:t> U tom </a:t>
            </a:r>
            <a:r>
              <a:rPr lang="en-US" sz="1200" b="1" dirty="0" err="1">
                <a:latin typeface="Cambria" pitchFamily="18" charset="0"/>
              </a:rPr>
              <a:t>zadatku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pomoći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će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ti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ovih</a:t>
            </a:r>
            <a:r>
              <a:rPr lang="en-US" sz="1200" b="1" dirty="0">
                <a:latin typeface="Cambria" pitchFamily="18" charset="0"/>
              </a:rPr>
              <a:t> de</a:t>
            </a:r>
            <a:r>
              <a:rPr lang="sr-Latn-BA" sz="1200" b="1" dirty="0">
                <a:latin typeface="Cambria" pitchFamily="18" charset="0"/>
              </a:rPr>
              <a:t>vet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pitanja</a:t>
            </a:r>
            <a:r>
              <a:rPr lang="en-US" sz="1200" b="1" dirty="0">
                <a:latin typeface="Cambria" pitchFamily="18" charset="0"/>
              </a:rPr>
              <a:t> – </a:t>
            </a:r>
            <a:r>
              <a:rPr lang="en-US" sz="1200" b="1" dirty="0" err="1">
                <a:latin typeface="Cambria" pitchFamily="18" charset="0"/>
              </a:rPr>
              <a:t>ako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njih</a:t>
            </a:r>
            <a:r>
              <a:rPr lang="en-US" sz="1200" b="1" dirty="0">
                <a:latin typeface="Cambria" pitchFamily="18" charset="0"/>
              </a:rPr>
              <a:t> t</a:t>
            </a:r>
            <a:r>
              <a:rPr lang="sr-Latn-BA" sz="1200" b="1" dirty="0">
                <a:latin typeface="Cambria" pitchFamily="18" charset="0"/>
              </a:rPr>
              <a:t>a</a:t>
            </a:r>
            <a:r>
              <a:rPr lang="en-US" sz="1200" b="1" dirty="0" err="1">
                <a:latin typeface="Cambria" pitchFamily="18" charset="0"/>
              </a:rPr>
              <a:t>čno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odgovoriš</a:t>
            </a:r>
            <a:r>
              <a:rPr lang="en-US" sz="1200" b="1" dirty="0">
                <a:latin typeface="Cambria" pitchFamily="18" charset="0"/>
              </a:rPr>
              <a:t>,</a:t>
            </a:r>
            <a:r>
              <a:rPr lang="sr-Latn-BA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uspješno</a:t>
            </a:r>
            <a:r>
              <a:rPr lang="sr-Latn-BA" sz="1200" b="1" dirty="0">
                <a:latin typeface="Cambria" pitchFamily="18" charset="0"/>
              </a:rPr>
              <a:t> ćeš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proći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kroz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labirint</a:t>
            </a:r>
            <a:r>
              <a:rPr lang="en-US" sz="1200" b="1" dirty="0">
                <a:latin typeface="Cambria" pitchFamily="18" charset="0"/>
              </a:rPr>
              <a:t>!</a:t>
            </a:r>
            <a:endParaRPr lang="sr-Latn-BA" sz="1200" b="1" dirty="0">
              <a:latin typeface="Cambria" pitchFamily="18" charset="0"/>
            </a:endParaRPr>
          </a:p>
          <a:p>
            <a:r>
              <a:rPr lang="sr-Latn-BA" sz="1200" dirty="0">
                <a:latin typeface="Cambria" pitchFamily="18" charset="0"/>
              </a:rPr>
              <a:t>1. </a:t>
            </a:r>
            <a:r>
              <a:rPr lang="sr-Latn-BA" sz="1200" i="1" dirty="0">
                <a:latin typeface="Cambria" pitchFamily="18" charset="0"/>
              </a:rPr>
              <a:t>Obnovljivi izvori se mogu u potpunosti ili djelimično obnoviti.</a:t>
            </a:r>
          </a:p>
          <a:p>
            <a:r>
              <a:rPr lang="sr-Latn-BA" sz="1200" dirty="0">
                <a:latin typeface="Cambria" pitchFamily="18" charset="0"/>
              </a:rPr>
              <a:t>2. </a:t>
            </a:r>
            <a:r>
              <a:rPr lang="sr-Latn-BA" sz="1200" i="1" dirty="0">
                <a:latin typeface="Cambria" pitchFamily="18" charset="0"/>
              </a:rPr>
              <a:t>Energija vode je obnovljivi izvor energije.</a:t>
            </a:r>
          </a:p>
          <a:p>
            <a:r>
              <a:rPr lang="sr-Latn-BA" sz="1200" i="1" dirty="0">
                <a:latin typeface="Cambria" pitchFamily="18" charset="0"/>
              </a:rPr>
              <a:t>3. Oprema za korištenje obnovljivih izvora energije danas je još uvijek prilično skupa a obnovljivi izvori  energije najčešće zavise od vremenskih prilika.</a:t>
            </a:r>
          </a:p>
          <a:p>
            <a:r>
              <a:rPr lang="sr-Latn-BA" sz="1200" dirty="0">
                <a:latin typeface="Cambria" pitchFamily="18" charset="0"/>
              </a:rPr>
              <a:t>4</a:t>
            </a:r>
            <a:r>
              <a:rPr lang="sr-Latn-BA" sz="1200" i="1" dirty="0">
                <a:latin typeface="Cambria" pitchFamily="18" charset="0"/>
              </a:rPr>
              <a:t>. Energija Sunca može se kristiti za zagrijavanje naših domova i škola.</a:t>
            </a:r>
          </a:p>
          <a:p>
            <a:r>
              <a:rPr lang="sr-Latn-BA" sz="1200" i="1" dirty="0">
                <a:latin typeface="Cambria" pitchFamily="18" charset="0"/>
              </a:rPr>
              <a:t>5. Energija Sunca može se koristiti za dobijanje električne energije.</a:t>
            </a:r>
          </a:p>
          <a:p>
            <a:r>
              <a:rPr lang="sr-Latn-BA" sz="1200" dirty="0">
                <a:latin typeface="Cambria" pitchFamily="18" charset="0"/>
              </a:rPr>
              <a:t>6. </a:t>
            </a:r>
            <a:r>
              <a:rPr lang="sr-Latn-BA" sz="1200" i="1" dirty="0">
                <a:latin typeface="Cambria" pitchFamily="18" charset="0"/>
              </a:rPr>
              <a:t>Geotermalna energija je neoobnovljiva.</a:t>
            </a:r>
          </a:p>
          <a:p>
            <a:r>
              <a:rPr lang="sr-Latn-BA" sz="1200" i="1" dirty="0">
                <a:latin typeface="Cambria" pitchFamily="18" charset="0"/>
              </a:rPr>
              <a:t>7. </a:t>
            </a:r>
            <a:r>
              <a:rPr lang="en-US" sz="1200" i="1" dirty="0" err="1">
                <a:latin typeface="Cambria" pitchFamily="18" charset="0"/>
              </a:rPr>
              <a:t>Energija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vode</a:t>
            </a:r>
            <a:r>
              <a:rPr lang="en-US" sz="1200" i="1" dirty="0">
                <a:latin typeface="Cambria" pitchFamily="18" charset="0"/>
              </a:rPr>
              <a:t> (</a:t>
            </a:r>
            <a:r>
              <a:rPr lang="en-US" sz="1200" i="1" dirty="0" err="1">
                <a:latin typeface="Cambria" pitchFamily="18" charset="0"/>
              </a:rPr>
              <a:t>hidroenergija</a:t>
            </a:r>
            <a:r>
              <a:rPr lang="en-US" sz="1200" i="1" dirty="0">
                <a:latin typeface="Cambria" pitchFamily="18" charset="0"/>
              </a:rPr>
              <a:t>) je </a:t>
            </a:r>
            <a:r>
              <a:rPr lang="en-US" sz="1200" i="1" dirty="0" err="1">
                <a:latin typeface="Cambria" pitchFamily="18" charset="0"/>
              </a:rPr>
              <a:t>najznačajniji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obnovljivi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izvor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energije</a:t>
            </a:r>
            <a:r>
              <a:rPr lang="en-US" sz="1200" i="1" dirty="0">
                <a:latin typeface="Cambria" pitchFamily="18" charset="0"/>
              </a:rPr>
              <a:t>, a </a:t>
            </a:r>
            <a:r>
              <a:rPr lang="en-US" sz="1200" i="1" dirty="0" err="1">
                <a:latin typeface="Cambria" pitchFamily="18" charset="0"/>
              </a:rPr>
              <a:t>ujedno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jedini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koji</a:t>
            </a:r>
            <a:r>
              <a:rPr lang="en-US" sz="1200" i="1" dirty="0">
                <a:latin typeface="Cambria" pitchFamily="18" charset="0"/>
              </a:rPr>
              <a:t> je </a:t>
            </a:r>
            <a:r>
              <a:rPr lang="en-US" sz="1200" i="1" dirty="0" err="1">
                <a:latin typeface="Cambria" pitchFamily="18" charset="0"/>
              </a:rPr>
              <a:t>ekonomski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konkurentan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fosilnim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gorivima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nuklearnoj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energiji</a:t>
            </a:r>
            <a:r>
              <a:rPr lang="en-US" sz="1200" i="1" dirty="0">
                <a:latin typeface="Cambria" pitchFamily="18" charset="0"/>
              </a:rPr>
              <a:t>.</a:t>
            </a:r>
            <a:endParaRPr lang="sr-Latn-BA" sz="1200" i="1" dirty="0">
              <a:latin typeface="Cambria" pitchFamily="18" charset="0"/>
            </a:endParaRPr>
          </a:p>
          <a:p>
            <a:r>
              <a:rPr lang="sr-Latn-BA" sz="1200" i="1" dirty="0">
                <a:latin typeface="Cambria" pitchFamily="18" charset="0"/>
              </a:rPr>
              <a:t>8. Vjetroelektrane su najčešće visoke 50 i više metara jer je na većim visinama vjetar snažniji i stalniji pa se iz njega može proizvesti više električne energije.</a:t>
            </a:r>
          </a:p>
          <a:p>
            <a:r>
              <a:rPr lang="sr-Latn-BA" sz="1200" dirty="0">
                <a:latin typeface="Cambria" pitchFamily="18" charset="0"/>
              </a:rPr>
              <a:t>9</a:t>
            </a:r>
            <a:r>
              <a:rPr lang="sr-Latn-BA" sz="1200" i="1" dirty="0">
                <a:latin typeface="Cambria" pitchFamily="18" charset="0"/>
              </a:rPr>
              <a:t>. </a:t>
            </a:r>
            <a:r>
              <a:rPr lang="en-US" sz="1200" i="1" dirty="0">
                <a:latin typeface="Cambria" pitchFamily="18" charset="0"/>
              </a:rPr>
              <a:t>U </a:t>
            </a:r>
            <a:r>
              <a:rPr lang="en-US" sz="1200" i="1" dirty="0" err="1">
                <a:latin typeface="Cambria" pitchFamily="18" charset="0"/>
              </a:rPr>
              <a:t>biomasu</a:t>
            </a:r>
            <a:r>
              <a:rPr lang="en-US" sz="1200" i="1" dirty="0">
                <a:latin typeface="Cambria" pitchFamily="18" charset="0"/>
              </a:rPr>
              <a:t> se </a:t>
            </a:r>
            <a:r>
              <a:rPr lang="en-US" sz="1200" i="1" dirty="0" err="1">
                <a:latin typeface="Cambria" pitchFamily="18" charset="0"/>
              </a:rPr>
              <a:t>ubrajaju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drvo</a:t>
            </a:r>
            <a:r>
              <a:rPr lang="en-US" sz="1200" i="1" dirty="0">
                <a:latin typeface="Cambria" pitchFamily="18" charset="0"/>
              </a:rPr>
              <a:t>, </a:t>
            </a:r>
            <a:r>
              <a:rPr lang="en-US" sz="1200" i="1" dirty="0" err="1">
                <a:latin typeface="Cambria" pitchFamily="18" charset="0"/>
              </a:rPr>
              <a:t>slama</a:t>
            </a:r>
            <a:r>
              <a:rPr lang="en-US" sz="1200" i="1" dirty="0">
                <a:latin typeface="Cambria" pitchFamily="18" charset="0"/>
              </a:rPr>
              <a:t>, </a:t>
            </a:r>
            <a:r>
              <a:rPr lang="en-US" sz="1200" i="1" dirty="0" err="1">
                <a:latin typeface="Cambria" pitchFamily="18" charset="0"/>
              </a:rPr>
              <a:t>ostaci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hrane</a:t>
            </a:r>
            <a:r>
              <a:rPr lang="en-US" sz="1200" i="1" dirty="0">
                <a:latin typeface="Cambria" pitchFamily="18" charset="0"/>
              </a:rPr>
              <a:t>,</a:t>
            </a:r>
            <a:r>
              <a:rPr lang="sr-Latn-BA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ostaci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iz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drvne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industrije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slično</a:t>
            </a:r>
            <a:r>
              <a:rPr lang="en-US" sz="1200" i="1" dirty="0">
                <a:latin typeface="Cambria" pitchFamily="18" charset="0"/>
              </a:rPr>
              <a:t>.</a:t>
            </a:r>
            <a:endParaRPr lang="sr-Latn-BA" sz="12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64262"/>
              </p:ext>
            </p:extLst>
          </p:nvPr>
        </p:nvGraphicFramePr>
        <p:xfrm>
          <a:off x="533401" y="1524001"/>
          <a:ext cx="8001000" cy="480899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04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5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4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6463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Potrošač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Snaga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Vrijeme rada tokom dana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Dnevna potrošnja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Mjesečna potrošnja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10 sijalica od 60W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0,6kW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r>
                        <a:rPr lang="sr-Latn-CS" sz="1600" u="none" strike="noStrike" dirty="0" smtClean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1,8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54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 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Električni šporet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1,8kW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5,4kWh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162kWh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Frižider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0,1kW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24h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72kWh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0" u="none" strike="noStrike" dirty="0">
                          <a:effectLst/>
                          <a:latin typeface="Calibri" panose="020F0502020204030204" pitchFamily="34" charset="0"/>
                        </a:rPr>
                        <a:t>Mašina za posuđe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60kWh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Mašina za veš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r>
                        <a:rPr lang="sr-Latn-CS" sz="1600" u="none" strike="noStrike" dirty="0" smtClean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6</a:t>
                      </a:r>
                      <a:r>
                        <a:rPr lang="sr-Latn-CS" sz="1600" u="none" strike="noStrike" dirty="0" smtClean="0">
                          <a:effectLst/>
                        </a:rPr>
                        <a:t>0kWh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Usisivač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1,6kW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 smtClean="0">
                          <a:effectLst/>
                        </a:rPr>
                        <a:t>0,</a:t>
                      </a: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sr-Latn-CS" sz="1600" u="none" strike="noStrike" dirty="0" smtClean="0">
                          <a:effectLst/>
                        </a:rPr>
                        <a:t>5h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 smtClean="0">
                          <a:effectLst/>
                        </a:rPr>
                        <a:t>0,</a:t>
                      </a:r>
                      <a:r>
                        <a:rPr lang="en-US" sz="1600" u="none" strike="noStrike" dirty="0" smtClean="0">
                          <a:effectLst/>
                        </a:rPr>
                        <a:t>4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12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Bojler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sr-Latn-CS" sz="1600" u="none" strike="noStrike" dirty="0" smtClean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4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120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Televizor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0,5kW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r>
                        <a:rPr lang="sr-Latn-CS" sz="1600" u="none" strike="noStrike" dirty="0" smtClean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1,5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45</a:t>
                      </a:r>
                      <a:r>
                        <a:rPr lang="sr-Latn-CS" sz="1600" u="none" strike="noStrike" dirty="0" smtClean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Računar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3h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54kWh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0" u="none" strike="noStrike" dirty="0">
                          <a:effectLst/>
                          <a:latin typeface="Calibri" panose="020F0502020204030204" pitchFamily="34" charset="0"/>
                        </a:rPr>
                        <a:t>Klima uređaj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3,2kW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 smtClean="0">
                          <a:effectLst/>
                        </a:rPr>
                        <a:t>6h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19,2kWh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576kWh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Pegla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1,8kW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0,2h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0,36kWh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10,8kWh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Fen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0,25h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12kWh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6489"/>
              </p:ext>
            </p:extLst>
          </p:nvPr>
        </p:nvGraphicFramePr>
        <p:xfrm>
          <a:off x="152400" y="152400"/>
          <a:ext cx="8610600" cy="903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96875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 razlicite kucne aparate,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ocitavaju snagu i procjenjuju vrijeme rada tokom dana. Popunjaju tabelu</a:t>
                      </a:r>
                    </a:p>
                    <a:p>
                      <a:pPr marL="396875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sr-Latn-C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Računaju </a:t>
                      </a:r>
                      <a:r>
                        <a:rPr lang="sr-Latn-CS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utrošak električne energije za različite kućne </a:t>
                      </a:r>
                      <a:r>
                        <a:rPr lang="sr-Latn-C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aparate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dnevnom i mjesecnom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nivou. </a:t>
                      </a:r>
                    </a:p>
                    <a:p>
                      <a:pPr marL="396875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Koristeci racun za utrosenu elektricnu energiju ocitavaju cijenu 1kWh i vrse proracune za konkretne uredjaje, koliko kosta mjesecna potrosnja.</a:t>
                      </a:r>
                      <a:endParaRPr lang="sr-Latn-CS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5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Slika 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3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62150"/>
              </p:ext>
            </p:extLst>
          </p:nvPr>
        </p:nvGraphicFramePr>
        <p:xfrm>
          <a:off x="-4998" y="2962432"/>
          <a:ext cx="9148998" cy="542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8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2768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Promišljaju o svojim uobičajenim svakodnevnim postupcima u kući i školi i navode primjere odgovornog</a:t>
                      </a:r>
                      <a:r>
                        <a:rPr lang="sr-Latn-CS" sz="14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odnosa sa ciljem racionalne potrošnje energije</a:t>
                      </a:r>
                      <a:endParaRPr lang="sr-Latn-CS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8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02658"/>
              </p:ext>
            </p:extLst>
          </p:nvPr>
        </p:nvGraphicFramePr>
        <p:xfrm>
          <a:off x="152399" y="152400"/>
          <a:ext cx="8956963" cy="58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6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Promišljaju o svojim uobičajenim svakodnevnim postupcima u kući i školi i navode primjere odgovornog</a:t>
                      </a:r>
                      <a:r>
                        <a:rPr lang="sr-Latn-CS" sz="18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odnosa sa ciljem racionalne potrošnje energije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pSp>
        <p:nvGrpSpPr>
          <p:cNvPr id="29" name="Group 28"/>
          <p:cNvGrpSpPr/>
          <p:nvPr/>
        </p:nvGrpSpPr>
        <p:grpSpPr>
          <a:xfrm>
            <a:off x="228600" y="838200"/>
            <a:ext cx="3588326" cy="1016000"/>
            <a:chOff x="304800" y="914401"/>
            <a:chExt cx="3588326" cy="1016000"/>
          </a:xfrm>
        </p:grpSpPr>
        <p:pic>
          <p:nvPicPr>
            <p:cNvPr id="16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1"/>
              <a:ext cx="1219200" cy="10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17073" y="1099235"/>
              <a:ext cx="237605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Isključimo svijetlo kad napuštamo prostoriju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" y="1905000"/>
            <a:ext cx="4096735" cy="1447800"/>
            <a:chOff x="284019" y="2057400"/>
            <a:chExt cx="4096735" cy="14478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0" t="27770"/>
            <a:stretch/>
          </p:blipFill>
          <p:spPr bwMode="auto">
            <a:xfrm>
              <a:off x="284019" y="2057400"/>
              <a:ext cx="1270408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561354" y="2400300"/>
              <a:ext cx="281940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Vrata od frižidera ne držimo bez potrebe otvorenim.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3429000"/>
            <a:ext cx="3422072" cy="1115291"/>
            <a:chOff x="152400" y="3609109"/>
            <a:chExt cx="3422072" cy="1115291"/>
          </a:xfrm>
        </p:grpSpPr>
        <p:pic>
          <p:nvPicPr>
            <p:cNvPr id="23" name="Slika 83"/>
            <p:cNvPicPr>
              <a:picLocks/>
            </p:cNvPicPr>
            <p:nvPr/>
          </p:nvPicPr>
          <p:blipFill rotWithShape="1">
            <a:blip r:embed="rId5" cstate="print"/>
            <a:srcRect l="62194" t="47476" r="10737" b="5252"/>
            <a:stretch/>
          </p:blipFill>
          <p:spPr bwMode="auto">
            <a:xfrm>
              <a:off x="152400" y="3609109"/>
              <a:ext cx="1143000" cy="111529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330036" y="3913909"/>
              <a:ext cx="224443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Obične sijalice zamijenimo štednim.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4648200"/>
            <a:ext cx="4191000" cy="983564"/>
            <a:chOff x="284019" y="4892841"/>
            <a:chExt cx="4191000" cy="983564"/>
          </a:xfrm>
        </p:grpSpPr>
        <p:pic>
          <p:nvPicPr>
            <p:cNvPr id="27" name="Slika 87"/>
            <p:cNvPicPr>
              <a:picLocks/>
            </p:cNvPicPr>
            <p:nvPr/>
          </p:nvPicPr>
          <p:blipFill rotWithShape="1">
            <a:blip r:embed="rId6" cstate="print"/>
            <a:srcRect l="56302" t="2258" r="3591" b="42547"/>
            <a:stretch/>
          </p:blipFill>
          <p:spPr bwMode="auto">
            <a:xfrm>
              <a:off x="284019" y="4892841"/>
              <a:ext cx="1295400" cy="98356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579419" y="5128477"/>
              <a:ext cx="289560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Isključimo računar i druge uređaje kada ih ne koristimo.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2" y="929516"/>
            <a:ext cx="3775362" cy="1339166"/>
            <a:chOff x="5334002" y="929516"/>
            <a:chExt cx="3775362" cy="1339166"/>
          </a:xfrm>
        </p:grpSpPr>
        <p:pic>
          <p:nvPicPr>
            <p:cNvPr id="35" name="Slika 82"/>
            <p:cNvPicPr>
              <a:picLocks/>
            </p:cNvPicPr>
            <p:nvPr/>
          </p:nvPicPr>
          <p:blipFill rotWithShape="1">
            <a:blip r:embed="rId7" cstate="print"/>
            <a:srcRect l="54237" t="14917" r="3082" b="33738"/>
            <a:stretch/>
          </p:blipFill>
          <p:spPr bwMode="auto">
            <a:xfrm>
              <a:off x="7710055" y="929516"/>
              <a:ext cx="1399309" cy="133916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334002" y="1258669"/>
              <a:ext cx="237605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Od kvaliteta izolacije zavisi i ušteda energije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0600" y="2377423"/>
            <a:ext cx="4274128" cy="975377"/>
            <a:chOff x="4800600" y="2377423"/>
            <a:chExt cx="4274128" cy="975377"/>
          </a:xfrm>
        </p:grpSpPr>
        <p:pic>
          <p:nvPicPr>
            <p:cNvPr id="40" name="Slika 86"/>
            <p:cNvPicPr>
              <a:picLocks/>
            </p:cNvPicPr>
            <p:nvPr/>
          </p:nvPicPr>
          <p:blipFill rotWithShape="1">
            <a:blip r:embed="rId8" cstate="print"/>
            <a:srcRect l="60909" t="10404" r="10151" b="57798"/>
            <a:stretch/>
          </p:blipFill>
          <p:spPr bwMode="auto">
            <a:xfrm>
              <a:off x="7710055" y="2377423"/>
              <a:ext cx="1364673" cy="97537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4800600" y="2541945"/>
              <a:ext cx="289560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Zatvorimo prozore i vrata kada je uključeno grijanje.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48200" y="3429000"/>
            <a:ext cx="4419600" cy="1454836"/>
            <a:chOff x="4648200" y="3429000"/>
            <a:chExt cx="4419600" cy="1454836"/>
          </a:xfrm>
        </p:grpSpPr>
        <p:pic>
          <p:nvPicPr>
            <p:cNvPr id="44" name="Slika 84"/>
            <p:cNvPicPr>
              <a:picLocks/>
            </p:cNvPicPr>
            <p:nvPr/>
          </p:nvPicPr>
          <p:blipFill rotWithShape="1">
            <a:blip r:embed="rId9" cstate="print"/>
            <a:srcRect l="56241" t="24342" r="770" b="21582"/>
            <a:stretch/>
          </p:blipFill>
          <p:spPr bwMode="auto">
            <a:xfrm>
              <a:off x="7536873" y="3429000"/>
              <a:ext cx="1530927" cy="14548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648200" y="3663479"/>
              <a:ext cx="2867891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Ne ostavljajmo vodu da curi. Birajmo tuširanje umjesto kupanje u kadi.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29200" y="5089813"/>
            <a:ext cx="3976255" cy="1555173"/>
            <a:chOff x="5029200" y="5089813"/>
            <a:chExt cx="3976255" cy="1555173"/>
          </a:xfrm>
        </p:grpSpPr>
        <p:pic>
          <p:nvPicPr>
            <p:cNvPr id="49" name="Picture 4" descr="16. Vesna Veljković &amp;#39;&amp;#39;BICIKL&amp;#39;&amp;#39; audio snimak - matrica + hor (1997) - YouTub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r="26061" b="7312"/>
            <a:stretch/>
          </p:blipFill>
          <p:spPr bwMode="auto">
            <a:xfrm>
              <a:off x="7235776" y="5089813"/>
              <a:ext cx="1769679" cy="155517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029200" y="5867399"/>
              <a:ext cx="219272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Koristimo bicikl umjesto  automobila.</a:t>
              </a:r>
            </a:p>
          </p:txBody>
        </p:sp>
      </p:grpSp>
      <p:pic>
        <p:nvPicPr>
          <p:cNvPr id="53" name="Slika 65"/>
          <p:cNvPicPr/>
          <p:nvPr/>
        </p:nvPicPr>
        <p:blipFill rotWithShape="1">
          <a:blip r:embed="rId11" cstate="print"/>
          <a:srcRect l="1" t="32277" r="-194"/>
          <a:stretch/>
        </p:blipFill>
        <p:spPr bwMode="auto">
          <a:xfrm>
            <a:off x="103909" y="5688275"/>
            <a:ext cx="1648691" cy="116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4" name="TextBox 53"/>
          <p:cNvSpPr txBox="1"/>
          <p:nvPr/>
        </p:nvSpPr>
        <p:spPr>
          <a:xfrm>
            <a:off x="1773382" y="5782270"/>
            <a:ext cx="325581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/>
              <a:t>Savjetujmo roditeljima da pri kupovini kućnih aparata biraju one sa naljepnicom A.</a:t>
            </a:r>
          </a:p>
        </p:txBody>
      </p:sp>
    </p:spTree>
    <p:extLst>
      <p:ext uri="{BB962C8B-B14F-4D97-AF65-F5344CB8AC3E}">
        <p14:creationId xmlns:p14="http://schemas.microsoft.com/office/powerpoint/2010/main" val="114065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248400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6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3657601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Slika 6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3422073" cy="2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35708"/>
              </p:ext>
            </p:extLst>
          </p:nvPr>
        </p:nvGraphicFramePr>
        <p:xfrm>
          <a:off x="152399" y="152400"/>
          <a:ext cx="8956963" cy="293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6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Klasifikuju aparate za domaćinstvo prema EU oznakama energetskog razreda</a:t>
                      </a: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4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672</Words>
  <Application>Microsoft Office PowerPoint</Application>
  <PresentationFormat>On-screen Show (4:3)</PresentationFormat>
  <Paragraphs>119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PC</cp:lastModifiedBy>
  <cp:revision>69</cp:revision>
  <dcterms:created xsi:type="dcterms:W3CDTF">2013-03-07T12:54:28Z</dcterms:created>
  <dcterms:modified xsi:type="dcterms:W3CDTF">2021-08-25T08:55:53Z</dcterms:modified>
</cp:coreProperties>
</file>