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57" r:id="rId5"/>
    <p:sldId id="258" r:id="rId6"/>
    <p:sldId id="260" r:id="rId7"/>
    <p:sldId id="261" r:id="rId8"/>
    <p:sldId id="269" r:id="rId9"/>
    <p:sldId id="262" r:id="rId10"/>
    <p:sldId id="263" r:id="rId11"/>
    <p:sldId id="264" r:id="rId12"/>
    <p:sldId id="27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D8DE-19D9-4391-83DB-B07D14D2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M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A9242-DFD7-435B-A256-68FC49521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8628C-146F-4287-81AF-69165CC9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5BCC2-075F-469D-9D4D-FEAFDE84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FB5D7-E01F-47B1-8178-E2A3DCA3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19451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3B26-B9FC-4993-83A6-7B7691A1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8C3DF-C75E-48E0-8F75-67419413B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C6D7A-3193-40C1-8855-993A39BF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AB08B-B5A3-487C-A38B-EE68492E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BA70C-2FF4-47A6-BB30-7FD52ADB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331906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3A2D9-C8A1-414B-BDE5-6A6831ECA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FF6BC-EBEE-484F-B4AA-A4D955EC1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46714-AAF9-4362-947B-924BEB4A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A84BF-379B-4D68-98B3-91754E41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33C40-7B33-4D51-8DF4-3E82E524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67098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EBC4-72B2-496A-81EF-658E3DD1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00D11-AA3F-46A1-83E3-EF5C3DFE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30D1C-2B21-4EE2-8B54-88E29FA3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61BB7-09D4-4E79-913C-480047DD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D1253-605B-4B22-A4C6-DF29BC8F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256329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F765-9A9D-456D-BE3D-755843D3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8EDD2-DDE6-478E-A3E3-709160AC1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1DBBE-03EB-4804-8F8B-A2AE8F89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CB03E-FFBD-4355-BB25-E790C765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AFE7E-4398-4B48-938A-DF34A838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381826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5A31-881B-4B08-BAA4-466F2241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1C192-0E39-4FA0-AF23-0B363CD12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M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2FD1E-C3B3-4CAC-9239-6004544D3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M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4D212-F733-42E8-83CD-D29568F2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21C7D-6022-4449-8C07-4D7F0DA1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2A636-A592-4ABE-8388-6A77AD9F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377750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0B2B-AF5D-4B31-99A3-F2B8110C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24262-1973-4228-BA03-B21B2A1EC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BCF55-A14D-45ED-B96C-44C1FAC75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M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EF81E-5871-4E96-BBE7-45E7AC02B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487B3-77F4-4273-BA0B-316113814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M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C4C3A-67F1-4FFB-A9E0-E61A777D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F9998-00BB-469D-946B-1E4F3071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73A267-6B7E-49A1-933E-D523269F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39934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4724-6A4C-4475-AC69-0957C69D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M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DD214-5977-442E-8FE1-97B663C7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0726B-094D-4977-804B-726EB67B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9432D-4E57-40EF-BEC5-9F7BEB7F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271549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3B350-464C-41F3-B013-044DCF54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2CD59-6F3B-48D5-A5A6-8BEB28FC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4282-8E8D-4897-84B3-F0B2519F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28465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B432-54F0-4929-AD8E-FF13A6EC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2BD61-1D3B-405B-802B-E378D7A8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3D8A4-182E-480C-8F52-398E43B5A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E77A2-70C1-447A-9381-D2BA9C65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9254D-C06E-40B3-8994-1874E225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5175B-DAAB-4480-BAD2-CE59A4D4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132356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C406-1DDB-4920-ACA4-B4AD8846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M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0D1E6F-AE44-4D62-8326-933A67963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DD674-9F12-4007-ADA0-17BA12ED9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67EF5-6F1C-4057-995E-404BD50E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660B6-A0BA-4F60-BDE9-3A46EF80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4BF0B-5220-41EC-9A14-FDCD3DF0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180248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2D069-C96C-4C83-9066-53D04FE2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2552B-08AA-40A1-9534-9D96248B6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1CD15-F269-4E8F-A63C-C0A2A0C6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338D3-DE10-4FA4-8441-109E48D906EB}" type="datetimeFigureOut">
              <a:rPr lang="sr-Cyrl-ME" smtClean="0"/>
              <a:t>23.3.2021.</a:t>
            </a:fld>
            <a:endParaRPr lang="sr-Cyrl-M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BBA2-EBE8-43A7-96FE-C57D5E27D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M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7F5C3-1F93-43E1-8913-D3732B91D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BE5E-9DAA-4FF5-831B-1EA3404491F4}" type="slidenum">
              <a:rPr lang="sr-Cyrl-ME" smtClean="0"/>
              <a:t>‹#›</a:t>
            </a:fld>
            <a:endParaRPr lang="sr-Cyrl-ME"/>
          </a:p>
        </p:txBody>
      </p:sp>
    </p:spTree>
    <p:extLst>
      <p:ext uri="{BB962C8B-B14F-4D97-AF65-F5344CB8AC3E}">
        <p14:creationId xmlns:p14="http://schemas.microsoft.com/office/powerpoint/2010/main" val="6879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A%D1%80%D0%B2%D0%BD%D0%B0_%D0%BE%D1%81%D0%B2%D0%B5%D1%82%D0%B0" TargetMode="External"/><Relationship Id="rId2" Type="http://schemas.openxmlformats.org/officeDocument/2006/relationships/hyperlink" Target="https://sr.wikipedia.org/wiki/%D0%9B%D0%B5%D0%B3%D0%B5%D0%BD%D0%B4%D0%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tNjXtPzfGA?feature=oembed" TargetMode="External"/><Relationship Id="rId5" Type="http://schemas.openxmlformats.org/officeDocument/2006/relationships/hyperlink" Target="https://sr.wikipedia.org/wiki/%D0%92%D0%BE%D0%B4%D0%B0" TargetMode="External"/><Relationship Id="rId4" Type="http://schemas.openxmlformats.org/officeDocument/2006/relationships/hyperlink" Target="https://sr.wikipedia.org/wiki/%D0%9C%D0%B0%D1%81%D0%BB%D0%B8%D0%BD%D0%BE%D0%B2%D0%BE_%D1%83%D1%99%D0%B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rn9T06eQ54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5%D0%B2%D0%B1%D0%B5%D1%98%D0%B0" TargetMode="External"/><Relationship Id="rId2" Type="http://schemas.openxmlformats.org/officeDocument/2006/relationships/hyperlink" Target="https://sr.wikipedia.org/wiki/%D0%9A%D0%B0%D1%80%D0%B8%D1%81%D1%82%D0%BE%D1%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4446-ABA7-41DF-9754-B015C6569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614" y="-1193800"/>
            <a:ext cx="9144000" cy="2387600"/>
          </a:xfrm>
        </p:spPr>
        <p:txBody>
          <a:bodyPr/>
          <a:lstStyle/>
          <a:p>
            <a:r>
              <a:rPr lang="sr-Cyrl-ME" dirty="0"/>
              <a:t>Желим да знам</a:t>
            </a:r>
            <a:r>
              <a:rPr lang="en-US" dirty="0"/>
              <a:t> o</a:t>
            </a:r>
            <a:endParaRPr lang="sr-Cyrl-M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4E4B2-DDDE-4F91-9360-5201190AC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ME" dirty="0"/>
          </a:p>
        </p:txBody>
      </p:sp>
      <p:pic>
        <p:nvPicPr>
          <p:cNvPr id="5" name="Picture 4" descr="A group of trees&#10;&#10;Description automatically generated with low confidence">
            <a:extLst>
              <a:ext uri="{FF2B5EF4-FFF2-40B4-BE49-F238E27FC236}">
                <a16:creationId xmlns:a16="http://schemas.microsoft.com/office/drawing/2014/main" id="{57A744DA-B9AD-47F6-9F12-D172649C4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48" y="942654"/>
            <a:ext cx="7887127" cy="5915346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23125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1331-B993-47B6-A724-B6FB4C92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7" y="1030122"/>
            <a:ext cx="11534452" cy="2244062"/>
          </a:xfrm>
        </p:spPr>
        <p:txBody>
          <a:bodyPr>
            <a:normAutofit fontScale="90000"/>
          </a:bodyPr>
          <a:lstStyle/>
          <a:p>
            <a:br>
              <a:rPr lang="sr-Cyrl-ME" dirty="0"/>
            </a:br>
            <a:r>
              <a:rPr lang="sr-Cyrl-ME" b="1" i="1" dirty="0">
                <a:solidFill>
                  <a:schemeClr val="accent6">
                    <a:lumMod val="50000"/>
                  </a:schemeClr>
                </a:solidFill>
              </a:rPr>
              <a:t>Када  се сади маслина?</a:t>
            </a:r>
            <a:br>
              <a:rPr lang="sr-Cyrl-ME" b="1" i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sr-Cyrl-ME" b="1" i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sr-Cyrl-ME" dirty="0"/>
            </a:br>
            <a:br>
              <a:rPr lang="sr-Cyrl-ME" dirty="0"/>
            </a:br>
            <a:r>
              <a:rPr lang="sr-Cyrl-ME" b="1" i="1" dirty="0">
                <a:solidFill>
                  <a:schemeClr val="accent6">
                    <a:lumMod val="50000"/>
                  </a:schemeClr>
                </a:solidFill>
              </a:rPr>
              <a:t>До које надморске висине може да се сади маслина?</a:t>
            </a:r>
            <a:br>
              <a:rPr lang="sr-Cyrl-ME" dirty="0"/>
            </a:br>
            <a:endParaRPr lang="sr-Cyrl-M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ECE63-46E3-4490-906B-F58259E12041}"/>
              </a:ext>
            </a:extLst>
          </p:cNvPr>
          <p:cNvSpPr txBox="1"/>
          <p:nvPr/>
        </p:nvSpPr>
        <p:spPr>
          <a:xfrm>
            <a:off x="503434" y="3637051"/>
            <a:ext cx="113221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333300"/>
                </a:solidFill>
                <a:effectLst/>
                <a:latin typeface="+mj-lt"/>
              </a:rPr>
              <a:t>Маслина </a:t>
            </a:r>
            <a:r>
              <a:rPr lang="ru-RU" sz="2400" i="1" dirty="0">
                <a:solidFill>
                  <a:srgbClr val="333300"/>
                </a:solidFill>
                <a:latin typeface="+mj-lt"/>
              </a:rPr>
              <a:t> </a:t>
            </a:r>
            <a:r>
              <a:rPr lang="ru-RU" sz="2400" b="0" i="0" dirty="0">
                <a:solidFill>
                  <a:srgbClr val="333300"/>
                </a:solidFill>
                <a:effectLst/>
                <a:latin typeface="+mj-lt"/>
              </a:rPr>
              <a:t>расте у приобалним пределима, уз топла мора, до надморске висине од 400 метара</a:t>
            </a:r>
          </a:p>
          <a:p>
            <a:endParaRPr lang="ru-RU" sz="2000" dirty="0">
              <a:solidFill>
                <a:srgbClr val="333300"/>
              </a:solidFill>
              <a:latin typeface="Georgia" panose="02040502050405020303" pitchFamily="18" charset="0"/>
            </a:endParaRPr>
          </a:p>
          <a:p>
            <a:r>
              <a:rPr lang="sr-Cyrl-ME" sz="4400" dirty="0">
                <a:latin typeface="+mj-lt"/>
              </a:rPr>
              <a:t>Да ли јој смета хладноћа?</a:t>
            </a:r>
            <a:br>
              <a:rPr lang="sr-Cyrl-ME" sz="4400" dirty="0">
                <a:latin typeface="+mj-lt"/>
              </a:rPr>
            </a:br>
            <a:endParaRPr lang="sr-Cyrl-ME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25E74-A3A0-460D-AC78-806A377A797D}"/>
              </a:ext>
            </a:extLst>
          </p:cNvPr>
          <p:cNvSpPr txBox="1"/>
          <p:nvPr/>
        </p:nvSpPr>
        <p:spPr>
          <a:xfrm>
            <a:off x="369871" y="1337048"/>
            <a:ext cx="10253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333300"/>
                </a:solidFill>
                <a:effectLst/>
                <a:latin typeface="+mj-lt"/>
              </a:rPr>
              <a:t>Непознати састављач пољопривредне енциклопедије истрајава на томе да маслине треба садити од 15. новембра до 20. децембра, а исто може да се ради и у пролеће јер та два раздобља</a:t>
            </a:r>
            <a:r>
              <a:rPr lang="ru-RU" sz="2800" b="0" i="0" dirty="0">
                <a:solidFill>
                  <a:srgbClr val="333300"/>
                </a:solidFill>
                <a:effectLst/>
                <a:latin typeface="+mj-lt"/>
              </a:rPr>
              <a:t> </a:t>
            </a:r>
            <a:r>
              <a:rPr lang="ru-RU" sz="2400" b="0" i="0" dirty="0">
                <a:solidFill>
                  <a:srgbClr val="333300"/>
                </a:solidFill>
                <a:effectLst/>
                <a:latin typeface="+mj-lt"/>
              </a:rPr>
              <a:t>наликују један на други – они су и влажни и топли. </a:t>
            </a:r>
          </a:p>
          <a:p>
            <a:endParaRPr lang="ru-RU" sz="2000" dirty="0">
              <a:solidFill>
                <a:srgbClr val="333300"/>
              </a:solidFill>
              <a:latin typeface="Georgia" panose="02040502050405020303" pitchFamily="18" charset="0"/>
            </a:endParaRPr>
          </a:p>
          <a:p>
            <a:endParaRPr lang="sr-Cyrl-ME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BF24E-0E44-4F73-8E0D-E7E4C6A1501E}"/>
              </a:ext>
            </a:extLst>
          </p:cNvPr>
          <p:cNvSpPr txBox="1"/>
          <p:nvPr/>
        </p:nvSpPr>
        <p:spPr>
          <a:xfrm>
            <a:off x="503433" y="5363110"/>
            <a:ext cx="11322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33300"/>
                </a:solidFill>
                <a:latin typeface="+mj-lt"/>
              </a:rPr>
              <a:t>О</a:t>
            </a:r>
            <a:r>
              <a:rPr lang="ru-RU" sz="2400" b="0" i="0" dirty="0">
                <a:solidFill>
                  <a:srgbClr val="333300"/>
                </a:solidFill>
                <a:effectLst/>
                <a:latin typeface="+mj-lt"/>
              </a:rPr>
              <a:t>сјетљива је на хладноћу и смрзава се на температури од минус 10 степени Целзијусових.</a:t>
            </a:r>
            <a:br>
              <a:rPr lang="ru-RU" sz="2400" dirty="0">
                <a:latin typeface="+mj-lt"/>
              </a:rPr>
            </a:br>
            <a:endParaRPr lang="sr-Cyrl-M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4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EB4B-A3CF-4BA8-B147-169AB9E1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819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sr-Cyrl-ME" dirty="0"/>
            </a:br>
            <a:r>
              <a:rPr lang="sr-Cyrl-ME" b="1" i="1" dirty="0">
                <a:solidFill>
                  <a:schemeClr val="accent6">
                    <a:lumMod val="50000"/>
                  </a:schemeClr>
                </a:solidFill>
              </a:rPr>
              <a:t>Колика може да нарасте у висину?</a:t>
            </a:r>
            <a:br>
              <a:rPr lang="sr-Cyrl-ME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sr-Cyrl-M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33FB-5B7B-426F-A86F-2B85390E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92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Колико година маслина може да живи?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33300"/>
                </a:solidFill>
                <a:latin typeface="+mj-lt"/>
              </a:rPr>
              <a:t>М</a:t>
            </a:r>
            <a:r>
              <a:rPr lang="ru-RU" sz="2400" b="0" i="0" dirty="0">
                <a:solidFill>
                  <a:srgbClr val="333300"/>
                </a:solidFill>
                <a:effectLst/>
                <a:latin typeface="+mj-lt"/>
              </a:rPr>
              <a:t>аслина је дрво дугог века: може да достигне чак 500 или 600 година, али у </a:t>
            </a:r>
            <a:r>
              <a:rPr lang="ru-R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просеку</a:t>
            </a:r>
            <a:r>
              <a:rPr lang="ru-RU" sz="2400" b="0" i="0" dirty="0">
                <a:solidFill>
                  <a:srgbClr val="333300"/>
                </a:solidFill>
                <a:effectLst/>
                <a:latin typeface="+mj-lt"/>
              </a:rPr>
              <a:t> живи од 120 до 150 година. Мада код нас маслине су дужег вијека.</a:t>
            </a:r>
            <a:endParaRPr lang="sr-Cyrl-ME" sz="24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ABDD0-E6D9-4B1A-A73A-2744F49C7A3C}"/>
              </a:ext>
            </a:extLst>
          </p:cNvPr>
          <p:cNvSpPr txBox="1"/>
          <p:nvPr/>
        </p:nvSpPr>
        <p:spPr>
          <a:xfrm>
            <a:off x="838200" y="1202076"/>
            <a:ext cx="900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400" dirty="0">
                <a:latin typeface="+mj-lt"/>
              </a:rPr>
              <a:t>Маслина може да расте у висину   до 10 метара.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166F0-3C83-48D1-BF29-611FEE2D9AEF}"/>
              </a:ext>
            </a:extLst>
          </p:cNvPr>
          <p:cNvSpPr txBox="1"/>
          <p:nvPr/>
        </p:nvSpPr>
        <p:spPr>
          <a:xfrm>
            <a:off x="838199" y="2072794"/>
            <a:ext cx="9692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ME" sz="40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Након колико година маслина даје плод?</a:t>
            </a:r>
            <a:br>
              <a:rPr lang="sr-Cyrl-ME" sz="40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endParaRPr lang="sr-Cyrl-ME" sz="4000" b="1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454FD-C07A-491C-B7C8-8F9FD03B6743}"/>
              </a:ext>
            </a:extLst>
          </p:cNvPr>
          <p:cNvSpPr txBox="1"/>
          <p:nvPr/>
        </p:nvSpPr>
        <p:spPr>
          <a:xfrm>
            <a:off x="838199" y="2784297"/>
            <a:ext cx="9107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400" b="0" i="0" dirty="0">
                <a:solidFill>
                  <a:srgbClr val="666666"/>
                </a:solidFill>
                <a:effectLst/>
                <a:latin typeface="Open Sans"/>
              </a:rPr>
              <a:t>Маслинама су потребне године да израсту и почну да рађају.</a:t>
            </a:r>
            <a:endParaRPr lang="sr-Cyrl-M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D4CF-F654-42C8-BFDB-0BFAF06F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ME" sz="4000" b="1" i="1" dirty="0"/>
              <a:t>Зашто је маслина симбол мира?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526D6-5A4D-4834-9101-0FF3375E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204"/>
            <a:ext cx="10515600" cy="4707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202122"/>
                </a:solidFill>
                <a:effectLst/>
                <a:latin typeface="+mj-lt"/>
              </a:rPr>
              <a:t>За </a:t>
            </a:r>
            <a:r>
              <a:rPr lang="ru-RU" sz="2400" b="0" i="1" dirty="0">
                <a:solidFill>
                  <a:srgbClr val="202122"/>
                </a:solidFill>
                <a:effectLst/>
                <a:latin typeface="+mj-lt"/>
              </a:rPr>
              <a:t>Стару маслину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+mj-lt"/>
              </a:rPr>
              <a:t> на Мировици везане су многе </a:t>
            </a:r>
            <a:r>
              <a:rPr lang="ru-RU" sz="2400" b="0" i="0" u="none" strike="noStrike" dirty="0">
                <a:solidFill>
                  <a:srgbClr val="0645AD"/>
                </a:solidFill>
                <a:effectLst/>
                <a:latin typeface="+mj-lt"/>
                <a:hlinkClick r:id="rId2" tooltip="Легенда"/>
              </a:rPr>
              <a:t>легенде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+mj-lt"/>
              </a:rPr>
              <a:t> и предања. Према једном од њих испод овог стабла су се, у време када је на овим просторима постојала </a:t>
            </a:r>
            <a:r>
              <a:rPr lang="ru-RU" sz="2400" b="0" i="0" u="none" strike="noStrike" dirty="0">
                <a:solidFill>
                  <a:srgbClr val="0645AD"/>
                </a:solidFill>
                <a:effectLst/>
                <a:latin typeface="+mj-lt"/>
                <a:hlinkClick r:id="rId3" tooltip="Крвна освета"/>
              </a:rPr>
              <a:t>крвна освета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+mj-lt"/>
              </a:rPr>
              <a:t>, мириле завађене војске, братства и породице.</a:t>
            </a:r>
          </a:p>
          <a:p>
            <a:pPr marL="0" indent="0">
              <a:buNone/>
            </a:pPr>
            <a:endParaRPr lang="ru-RU" sz="2400" b="0" i="0" dirty="0">
              <a:solidFill>
                <a:srgbClr val="202122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ru-RU" sz="2400" dirty="0">
              <a:solidFill>
                <a:srgbClr val="202122"/>
              </a:solidFill>
              <a:latin typeface="+mj-lt"/>
            </a:endParaRPr>
          </a:p>
          <a:p>
            <a:pPr marL="0" indent="0">
              <a:buNone/>
            </a:pPr>
            <a:endParaRPr lang="ru-RU" sz="2400" b="0" i="0" dirty="0">
              <a:solidFill>
                <a:srgbClr val="202122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ru-RU" sz="2400" b="0" i="0" dirty="0">
                <a:solidFill>
                  <a:srgbClr val="4A4A4A"/>
                </a:solidFill>
                <a:effectLst/>
                <a:latin typeface="+mj-lt"/>
              </a:rPr>
              <a:t>Прва стабла су засађена пре пет до шест хиљада година на подручју Месопотамије, Сирије и Палестине, одакле се маслина проширила Медитераном. Као једна од најстаријих и најважнијих биљних култура, снажно је обележила живот људи и постала симбол тог подручја. Као свето дрво, драгоцено и вољено, маслина је обележила грчку културу.</a:t>
            </a:r>
            <a:endParaRPr lang="ru-RU" sz="3600" b="0" i="0" dirty="0">
              <a:solidFill>
                <a:srgbClr val="202122"/>
              </a:solidFill>
              <a:effectLst/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E5F809-0D03-4D48-99EE-5F2CEF614929}"/>
              </a:ext>
            </a:extLst>
          </p:cNvPr>
          <p:cNvSpPr txBox="1">
            <a:spLocks/>
          </p:cNvSpPr>
          <p:nvPr/>
        </p:nvSpPr>
        <p:spPr>
          <a:xfrm>
            <a:off x="838200" y="2983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ME" sz="4000" b="1" i="1" dirty="0"/>
              <a:t>Када је засађено прво стабло маслине?</a:t>
            </a:r>
          </a:p>
        </p:txBody>
      </p:sp>
    </p:spTree>
    <p:extLst>
      <p:ext uri="{BB962C8B-B14F-4D97-AF65-F5344CB8AC3E}">
        <p14:creationId xmlns:p14="http://schemas.microsoft.com/office/powerpoint/2010/main" val="22715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0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6231AE-4521-4B28-9204-85FE7AAF2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E7E70C-8382-4B22-A17F-A6494CB7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99" y="3546534"/>
            <a:ext cx="9792471" cy="2057037"/>
          </a:xfrm>
        </p:spPr>
        <p:txBody>
          <a:bodyPr>
            <a:normAutofit/>
          </a:bodyPr>
          <a:lstStyle/>
          <a:p>
            <a:r>
              <a:rPr lang="sr-Cyrl-ME" dirty="0">
                <a:solidFill>
                  <a:srgbClr val="FFFF00"/>
                </a:solidFill>
              </a:rPr>
              <a:t>Шта су маслињаци?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02EA-F383-4A12-BF9C-93959627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693" y="4935321"/>
            <a:ext cx="9792471" cy="3171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ME" sz="2000" dirty="0">
                <a:solidFill>
                  <a:srgbClr val="FFFFFF"/>
                </a:solidFill>
              </a:rPr>
              <a:t>Маслињаци су веће површине засађене маслином.</a:t>
            </a:r>
          </a:p>
          <a:p>
            <a:pPr marL="0" indent="0">
              <a:buNone/>
            </a:pPr>
            <a:endParaRPr lang="sr-Cyrl-M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rees in a field&#10;&#10;Description automatically generated with low confidence">
            <a:extLst>
              <a:ext uri="{FF2B5EF4-FFF2-40B4-BE49-F238E27FC236}">
                <a16:creationId xmlns:a16="http://schemas.microsoft.com/office/drawing/2014/main" id="{B7B3A130-D8E2-4C03-8AB7-0BA7174B1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4FABDA7-140F-4D07-96E1-36F48E83C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16" y="51030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Cyrl-ME" b="0" i="0" dirty="0">
                <a:solidFill>
                  <a:schemeClr val="bg1"/>
                </a:solidFill>
                <a:effectLst/>
                <a:latin typeface="Open Sans"/>
              </a:rPr>
              <a:t>Маслињак Џиџарин је најљепши, највећи, најстарији маслињак у залеђу Бара. </a:t>
            </a:r>
          </a:p>
          <a:p>
            <a:pPr marL="0" indent="0">
              <a:buNone/>
            </a:pPr>
            <a:r>
              <a:rPr lang="sr-Cyrl-ME" dirty="0">
                <a:solidFill>
                  <a:schemeClr val="bg1"/>
                </a:solidFill>
                <a:latin typeface="Open Sans"/>
              </a:rPr>
              <a:t>Маслињак Џиџарин броји десетине хиљада стабала, од којих су већина стара стотинама година. </a:t>
            </a:r>
          </a:p>
          <a:p>
            <a:pPr marL="0" indent="0">
              <a:buNone/>
            </a:pPr>
            <a:endParaRPr lang="sr-Cyrl-ME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126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6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F7009-2C4D-4E04-97AF-04C9171C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034" y="942538"/>
            <a:ext cx="2981087" cy="26225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b="1" dirty="0" err="1">
                <a:solidFill>
                  <a:srgbClr val="FFFF00"/>
                </a:solidFill>
              </a:rPr>
              <a:t>Која</a:t>
            </a:r>
            <a:r>
              <a:rPr lang="en-US" sz="3100" b="1" dirty="0">
                <a:solidFill>
                  <a:srgbClr val="FFFF00"/>
                </a:solidFill>
              </a:rPr>
              <a:t> </a:t>
            </a:r>
            <a:r>
              <a:rPr lang="en-US" sz="3100" b="1" dirty="0" err="1">
                <a:solidFill>
                  <a:srgbClr val="FFFF00"/>
                </a:solidFill>
              </a:rPr>
              <a:t>је</a:t>
            </a:r>
            <a:r>
              <a:rPr lang="en-US" sz="3100" b="1" dirty="0">
                <a:solidFill>
                  <a:srgbClr val="FFFF00"/>
                </a:solidFill>
              </a:rPr>
              <a:t> </a:t>
            </a:r>
            <a:r>
              <a:rPr lang="en-US" sz="3100" b="1" dirty="0" err="1">
                <a:solidFill>
                  <a:srgbClr val="FFFF00"/>
                </a:solidFill>
              </a:rPr>
              <a:t>најстарија</a:t>
            </a:r>
            <a:r>
              <a:rPr lang="en-US" sz="3100" b="1" dirty="0">
                <a:solidFill>
                  <a:srgbClr val="FFFF00"/>
                </a:solidFill>
              </a:rPr>
              <a:t> </a:t>
            </a:r>
            <a:r>
              <a:rPr lang="en-US" sz="3100" b="1" dirty="0" err="1">
                <a:solidFill>
                  <a:srgbClr val="FFFF00"/>
                </a:solidFill>
              </a:rPr>
              <a:t>маслина</a:t>
            </a:r>
            <a:r>
              <a:rPr lang="en-US" sz="3100" b="1" dirty="0">
                <a:solidFill>
                  <a:srgbClr val="FFFF00"/>
                </a:solidFill>
              </a:rPr>
              <a:t> </a:t>
            </a:r>
            <a:r>
              <a:rPr lang="en-US" sz="3100" b="1" dirty="0" err="1">
                <a:solidFill>
                  <a:srgbClr val="FFFF00"/>
                </a:solidFill>
              </a:rPr>
              <a:t>колико</a:t>
            </a:r>
            <a:r>
              <a:rPr lang="en-US" sz="3100" b="1" dirty="0">
                <a:solidFill>
                  <a:srgbClr val="FFFF00"/>
                </a:solidFill>
              </a:rPr>
              <a:t> </a:t>
            </a:r>
            <a:r>
              <a:rPr lang="en-US" sz="3100" b="1" dirty="0" err="1">
                <a:solidFill>
                  <a:srgbClr val="FFFF00"/>
                </a:solidFill>
              </a:rPr>
              <a:t>има</a:t>
            </a:r>
            <a:r>
              <a:rPr lang="en-US" sz="3100" b="1" dirty="0">
                <a:solidFill>
                  <a:srgbClr val="FFFF00"/>
                </a:solidFill>
              </a:rPr>
              <a:t> </a:t>
            </a:r>
            <a:r>
              <a:rPr lang="en-US" sz="3100" b="1" dirty="0" err="1">
                <a:solidFill>
                  <a:srgbClr val="FFFF00"/>
                </a:solidFill>
              </a:rPr>
              <a:t>година</a:t>
            </a:r>
            <a:r>
              <a:rPr lang="en-US" sz="3100" b="1" dirty="0">
                <a:solidFill>
                  <a:srgbClr val="FFFF00"/>
                </a:solidFill>
              </a:rPr>
              <a:t> и </a:t>
            </a:r>
            <a:r>
              <a:rPr lang="en-US" sz="3100" b="1" dirty="0" err="1">
                <a:solidFill>
                  <a:srgbClr val="FFFF00"/>
                </a:solidFill>
              </a:rPr>
              <a:t>гдје</a:t>
            </a:r>
            <a:r>
              <a:rPr lang="en-US" sz="3100" b="1" dirty="0">
                <a:solidFill>
                  <a:srgbClr val="FFFF00"/>
                </a:solidFill>
              </a:rPr>
              <a:t> </a:t>
            </a:r>
            <a:r>
              <a:rPr lang="en-US" sz="3100" b="1" dirty="0" err="1">
                <a:solidFill>
                  <a:srgbClr val="FFFF00"/>
                </a:solidFill>
              </a:rPr>
              <a:t>се</a:t>
            </a:r>
            <a:r>
              <a:rPr lang="en-US" sz="3100" b="1" dirty="0">
                <a:solidFill>
                  <a:srgbClr val="FFFF00"/>
                </a:solidFill>
              </a:rPr>
              <a:t> </a:t>
            </a:r>
            <a:r>
              <a:rPr lang="en-US" sz="3100" b="1" dirty="0" err="1">
                <a:solidFill>
                  <a:srgbClr val="FFFF00"/>
                </a:solidFill>
              </a:rPr>
              <a:t>налази</a:t>
            </a:r>
            <a:r>
              <a:rPr lang="en-US" sz="3100" b="1" dirty="0">
                <a:solidFill>
                  <a:srgbClr val="FFFF00"/>
                </a:solidFill>
              </a:rPr>
              <a:t>?</a:t>
            </a:r>
            <a:br>
              <a:rPr lang="sr-Cyrl-ME" sz="3100" b="1" dirty="0">
                <a:solidFill>
                  <a:srgbClr val="FFFF00"/>
                </a:solidFill>
              </a:rPr>
            </a:br>
            <a:br>
              <a:rPr lang="sr-Cyrl-ME" sz="3100" b="1" dirty="0">
                <a:solidFill>
                  <a:srgbClr val="FFFF00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2B921A50-65CB-4BDA-94AA-242699342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DEB007-9575-42D3-9B62-29280A32536D}"/>
              </a:ext>
            </a:extLst>
          </p:cNvPr>
          <p:cNvSpPr txBox="1"/>
          <p:nvPr/>
        </p:nvSpPr>
        <p:spPr>
          <a:xfrm>
            <a:off x="8846049" y="2979506"/>
            <a:ext cx="2868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400" dirty="0">
                <a:solidFill>
                  <a:srgbClr val="FFFFFF"/>
                </a:solidFill>
              </a:rPr>
              <a:t>Најстарије стабло маслине налази се на Мировици у Бару и има  2246 година.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sr-Cyrl-ME" sz="2400" dirty="0"/>
          </a:p>
        </p:txBody>
      </p:sp>
    </p:spTree>
    <p:extLst>
      <p:ext uri="{BB962C8B-B14F-4D97-AF65-F5344CB8AC3E}">
        <p14:creationId xmlns:p14="http://schemas.microsoft.com/office/powerpoint/2010/main" val="12402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CC81-806D-4BB6-A182-767522E55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05" y="1201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ME" dirty="0">
                <a:latin typeface="+mj-lt"/>
              </a:rPr>
              <a:t>Такође веома стара маслина, позната  као Бегина маслина, расте у Мркојевићима, тј</a:t>
            </a:r>
            <a:r>
              <a:rPr lang="en-US" dirty="0">
                <a:latin typeface="+mj-lt"/>
              </a:rPr>
              <a:t>.</a:t>
            </a:r>
            <a:r>
              <a:rPr lang="sr-Cyrl-ME" dirty="0">
                <a:latin typeface="+mj-lt"/>
              </a:rPr>
              <a:t> у мјесту Печурице, и у приватном је власништву маслинара и уљара Вебије Абазовића.</a:t>
            </a:r>
          </a:p>
          <a:p>
            <a:pPr marL="0" indent="0">
              <a:buNone/>
            </a:pPr>
            <a:r>
              <a:rPr lang="sr-Cyrl-ME" dirty="0">
                <a:latin typeface="+mj-lt"/>
              </a:rPr>
              <a:t>Старост ове маслине процјењена је на </a:t>
            </a:r>
            <a:r>
              <a:rPr lang="en-US" dirty="0">
                <a:latin typeface="+mj-lt"/>
              </a:rPr>
              <a:t>2 0</a:t>
            </a:r>
            <a:r>
              <a:rPr lang="sr-Cyrl-ME" dirty="0">
                <a:latin typeface="+mj-lt"/>
              </a:rPr>
              <a:t>61</a:t>
            </a:r>
            <a:r>
              <a:rPr lang="en-US" dirty="0">
                <a:latin typeface="+mj-lt"/>
              </a:rPr>
              <a:t> </a:t>
            </a:r>
            <a:r>
              <a:rPr lang="sr-Cyrl-ME" dirty="0">
                <a:latin typeface="+mj-lt"/>
              </a:rPr>
              <a:t>годин</a:t>
            </a:r>
            <a:r>
              <a:rPr lang="en-US" dirty="0">
                <a:latin typeface="+mj-lt"/>
              </a:rPr>
              <a:t>a. </a:t>
            </a:r>
            <a:endParaRPr lang="sr-Cyrl-ME" dirty="0">
              <a:latin typeface="+mj-lt"/>
            </a:endParaRPr>
          </a:p>
          <a:p>
            <a:pPr marL="0" indent="0">
              <a:buNone/>
            </a:pPr>
            <a:endParaRPr lang="sr-Cyrl-ME" dirty="0"/>
          </a:p>
          <a:p>
            <a:pPr marL="0" indent="0">
              <a:buNone/>
            </a:pPr>
            <a:endParaRPr lang="sr-Cyrl-ME" dirty="0"/>
          </a:p>
        </p:txBody>
      </p:sp>
      <p:pic>
        <p:nvPicPr>
          <p:cNvPr id="3074" name="Picture 2" descr="Vebija Abazović, maslinovo ulje, Foto: Radomir Petrić">
            <a:extLst>
              <a:ext uri="{FF2B5EF4-FFF2-40B4-BE49-F238E27FC236}">
                <a16:creationId xmlns:a16="http://schemas.microsoft.com/office/drawing/2014/main" id="{14F0B9E1-E0E9-4FB5-85D4-DBD9FBBA2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11" y="1867136"/>
            <a:ext cx="7522824" cy="50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3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5170-8E45-494A-97C4-6943692C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ME" sz="3600" b="1" i="1" dirty="0">
                <a:solidFill>
                  <a:schemeClr val="accent6">
                    <a:lumMod val="50000"/>
                  </a:schemeClr>
                </a:solidFill>
              </a:rPr>
              <a:t>Колико литара уља добијамо од 5 килограма маслинама?</a:t>
            </a:r>
            <a:br>
              <a:rPr lang="sr-Cyrl-ME" sz="3600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sr-Cyrl-ME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ED179-A066-429C-929C-2431F409B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2352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До тачног податка нијесмо  дошле али наставићемо да истражујемо.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Сазнале смо: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+mj-lt"/>
              </a:rPr>
              <a:t>Током јавне и контролисане бербе убрано је 89 килограма плодова Старе маслине, од којих је добијено 5,9 килограма екстрадевичанског  маслиновог уља (маслиново уље се мери у килограмима) што значи да је за килограм екстрадевичанског уља потребно око 15 кг  маслина. </a:t>
            </a:r>
            <a:endParaRPr lang="sr-Cyrl-ME" sz="24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1F0CC-EF8B-47EC-A708-C3B639E06969}"/>
              </a:ext>
            </a:extLst>
          </p:cNvPr>
          <p:cNvSpPr txBox="1"/>
          <p:nvPr/>
        </p:nvSpPr>
        <p:spPr>
          <a:xfrm>
            <a:off x="766281" y="5094749"/>
            <a:ext cx="1079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202122"/>
                </a:solidFill>
                <a:effectLst/>
                <a:latin typeface="+mj-lt"/>
              </a:rPr>
              <a:t>Данас у свету постоји више од 50 врста маслиновог дрвета које се гаји широм света управо због производње уља или </a:t>
            </a:r>
            <a:r>
              <a:rPr lang="ru-RU" sz="2400" b="0" i="1" dirty="0">
                <a:solidFill>
                  <a:srgbClr val="202122"/>
                </a:solidFill>
                <a:effectLst/>
                <a:latin typeface="+mj-lt"/>
              </a:rPr>
              <a:t>течног злата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+mj-lt"/>
              </a:rPr>
              <a:t> као се врло често назива.</a:t>
            </a:r>
            <a:endParaRPr lang="sr-Cyrl-ME" sz="2400" dirty="0"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0D0932-93BA-4A10-95F7-4B1467B40329}"/>
              </a:ext>
            </a:extLst>
          </p:cNvPr>
          <p:cNvSpPr txBox="1">
            <a:spLocks/>
          </p:cNvSpPr>
          <p:nvPr/>
        </p:nvSpPr>
        <p:spPr>
          <a:xfrm>
            <a:off x="766281" y="41032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ME" sz="3600" b="1" i="1" dirty="0">
                <a:solidFill>
                  <a:schemeClr val="accent6">
                    <a:lumMod val="50000"/>
                  </a:schemeClr>
                </a:solidFill>
              </a:rPr>
              <a:t>Колико врста маслиновог дрвета постоји?</a:t>
            </a:r>
          </a:p>
        </p:txBody>
      </p:sp>
    </p:spTree>
    <p:extLst>
      <p:ext uri="{BB962C8B-B14F-4D97-AF65-F5344CB8AC3E}">
        <p14:creationId xmlns:p14="http://schemas.microsoft.com/office/powerpoint/2010/main" val="14110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C4C6-92BB-40AD-A6D1-950A7630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836"/>
            <a:ext cx="10515600" cy="984946"/>
          </a:xfrm>
        </p:spPr>
        <p:txBody>
          <a:bodyPr>
            <a:normAutofit/>
          </a:bodyPr>
          <a:lstStyle/>
          <a:p>
            <a:r>
              <a:rPr lang="sr-Cyrl-ME" sz="4000" b="1" i="1" dirty="0">
                <a:solidFill>
                  <a:schemeClr val="accent6">
                    <a:lumMod val="50000"/>
                  </a:schemeClr>
                </a:solidFill>
              </a:rPr>
              <a:t>Како се прави  маслиново уље?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B94EA-827B-4E1E-BC52-D1ACE4A0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18" y="1387012"/>
            <a:ext cx="11182564" cy="5073962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Маслиново уље</a:t>
            </a:r>
            <a:r>
              <a:rPr lang="ru-RU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се добија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прерадом плодова (маслина).</a:t>
            </a:r>
          </a:p>
          <a:p>
            <a:pPr marL="0" indent="0">
              <a:buNone/>
            </a:pPr>
            <a:endParaRPr lang="sr-Cyrl-ME" dirty="0"/>
          </a:p>
        </p:txBody>
      </p:sp>
      <p:pic>
        <p:nvPicPr>
          <p:cNvPr id="4" name="Online Media 3" title="Izjava maslinara i uljara Vebije Abazovića o procesu proizvodnje maslinovog ulja uz poštovanje stand">
            <a:hlinkClick r:id="" action="ppaction://media"/>
            <a:extLst>
              <a:ext uri="{FF2B5EF4-FFF2-40B4-BE49-F238E27FC236}">
                <a16:creationId xmlns:a16="http://schemas.microsoft.com/office/drawing/2014/main" id="{A9389D47-89BF-426E-94A3-C4C9E2A395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248910"/>
            <a:ext cx="8157681" cy="4609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72935-8461-4EB9-8873-37383CF0F70E}"/>
              </a:ext>
            </a:extLst>
          </p:cNvPr>
          <p:cNvSpPr txBox="1"/>
          <p:nvPr/>
        </p:nvSpPr>
        <p:spPr>
          <a:xfrm>
            <a:off x="8301519" y="2248910"/>
            <a:ext cx="37808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Плод је богат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Маслиново уље"/>
              </a:rPr>
              <a:t>уљем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који се цеди кориштењем притиска кроз разне пресе (хладно цеђено уље), или се издваја користећи врућу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Вода"/>
              </a:rPr>
              <a:t>воду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или пару. </a:t>
            </a:r>
          </a:p>
          <a:p>
            <a:pPr algn="l"/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 ранијем периоду су маслине цеђене ручно или уз помоћ камена.</a:t>
            </a:r>
          </a:p>
          <a:p>
            <a:pPr algn="l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Маслиново уље се цеди индустријски машинама а почетком двадесетог века је то рађено постројењем на водени погон слично воденици.</a:t>
            </a:r>
          </a:p>
          <a:p>
            <a:endParaRPr lang="sr-Cyrl-ME" dirty="0"/>
          </a:p>
        </p:txBody>
      </p:sp>
    </p:spTree>
    <p:extLst>
      <p:ext uri="{BB962C8B-B14F-4D97-AF65-F5344CB8AC3E}">
        <p14:creationId xmlns:p14="http://schemas.microsoft.com/office/powerpoint/2010/main" val="39972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38E4-A5FA-4614-B65B-1DC34816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ME"/>
          </a:p>
        </p:txBody>
      </p:sp>
      <p:pic>
        <p:nvPicPr>
          <p:cNvPr id="4" name="Online Media 3" title="Tradicionalan način prerade maslina u uljari Zadruga | PIXSELL PLUD">
            <a:hlinkClick r:id="" action="ppaction://media"/>
            <a:extLst>
              <a:ext uri="{FF2B5EF4-FFF2-40B4-BE49-F238E27FC236}">
                <a16:creationId xmlns:a16="http://schemas.microsoft.com/office/drawing/2014/main" id="{499E01BA-675C-4043-907C-9F19C75A90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0710" y="847618"/>
            <a:ext cx="9477177" cy="5354967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72EECC-28E1-4CD9-8F5C-F402C09C2FAB}"/>
              </a:ext>
            </a:extLst>
          </p:cNvPr>
          <p:cNvSpPr/>
          <p:nvPr/>
        </p:nvSpPr>
        <p:spPr>
          <a:xfrm>
            <a:off x="2626533" y="150743"/>
            <a:ext cx="72333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ME" sz="5400" b="1" cap="none" spc="0" dirty="0">
                <a:ln/>
                <a:solidFill>
                  <a:schemeClr val="accent4"/>
                </a:solidFill>
                <a:effectLst/>
              </a:rPr>
              <a:t>Традиционалан  начин </a:t>
            </a:r>
          </a:p>
          <a:p>
            <a:pPr algn="ctr"/>
            <a:r>
              <a:rPr lang="sr-Cyrl-ME" sz="5400" b="1" cap="none" spc="0" dirty="0">
                <a:ln/>
                <a:solidFill>
                  <a:schemeClr val="accent4"/>
                </a:solidFill>
                <a:effectLst/>
              </a:rPr>
              <a:t>прераде маслине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27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3154-11A9-4CFF-BB6A-8C34438A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53" y="-284483"/>
            <a:ext cx="10515600" cy="1325563"/>
          </a:xfrm>
        </p:spPr>
        <p:txBody>
          <a:bodyPr>
            <a:normAutofit/>
          </a:bodyPr>
          <a:lstStyle/>
          <a:p>
            <a:r>
              <a:rPr lang="sr-Cyrl-ME" sz="4000" b="1" i="1" dirty="0">
                <a:solidFill>
                  <a:schemeClr val="accent6">
                    <a:lumMod val="50000"/>
                  </a:schemeClr>
                </a:solidFill>
              </a:rPr>
              <a:t>Да ли још у некој земљи има маслина?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6FF25-8ABD-4CB5-AAB7-40C952FF95C4}"/>
              </a:ext>
            </a:extLst>
          </p:cNvPr>
          <p:cNvSpPr txBox="1"/>
          <p:nvPr/>
        </p:nvSpPr>
        <p:spPr>
          <a:xfrm>
            <a:off x="318500" y="569292"/>
            <a:ext cx="5602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800" b="0" i="0" dirty="0">
                <a:solidFill>
                  <a:srgbClr val="333300"/>
                </a:solidFill>
                <a:effectLst/>
                <a:latin typeface="+mj-lt"/>
              </a:rPr>
              <a:t>Она се гаји у Хрватској, јужној Француској, Италији, Грчкој, Шпанији, Португалији, северној Африци, али и у Калифорнији, Перуу и западној Азији. Сматра се да је маслина пореклом из Египта, одакле је пренета у Грчку, а Римљани су је проширили по читавом Средоземљу.</a:t>
            </a:r>
          </a:p>
          <a:p>
            <a:endParaRPr lang="sr-Cyrl-ME" sz="2800" dirty="0"/>
          </a:p>
          <a:p>
            <a:endParaRPr lang="sr-Cyrl-ME" sz="2800" dirty="0"/>
          </a:p>
          <a:p>
            <a:r>
              <a:rPr lang="ru-RU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Стара маслина у </a:t>
            </a:r>
            <a:r>
              <a:rPr lang="ru-RU" sz="2800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/>
              </a:rPr>
              <a:t>Каристосу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ru-RU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 грчком острву </a:t>
            </a:r>
            <a:r>
              <a:rPr lang="ru-RU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Евбеја"/>
              </a:rPr>
              <a:t>Евбеја</a:t>
            </a:r>
            <a:endParaRPr lang="sr-Cyrl-ME" sz="2800" dirty="0"/>
          </a:p>
        </p:txBody>
      </p:sp>
      <p:pic>
        <p:nvPicPr>
          <p:cNvPr id="9" name="Picture 8" descr="A picture containing tree, outdoor, plant, grass&#10;&#10;Description automatically generated">
            <a:extLst>
              <a:ext uri="{FF2B5EF4-FFF2-40B4-BE49-F238E27FC236}">
                <a16:creationId xmlns:a16="http://schemas.microsoft.com/office/drawing/2014/main" id="{A0453FAD-3E5E-46DC-9282-5C78C4843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49" y="918825"/>
            <a:ext cx="4452990" cy="5939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39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661</Words>
  <Application>Microsoft Office PowerPoint</Application>
  <PresentationFormat>Widescreen</PresentationFormat>
  <Paragraphs>49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Georgia</vt:lpstr>
      <vt:lpstr>Open Sans</vt:lpstr>
      <vt:lpstr>Office Theme</vt:lpstr>
      <vt:lpstr>Желим да знам o</vt:lpstr>
      <vt:lpstr>Шта су маслињаци?</vt:lpstr>
      <vt:lpstr>PowerPoint Presentation</vt:lpstr>
      <vt:lpstr>Која је најстарија маслина колико има година и гдје се налази?   </vt:lpstr>
      <vt:lpstr>PowerPoint Presentation</vt:lpstr>
      <vt:lpstr>Колико литара уља добијамо од 5 килограма маслинама? </vt:lpstr>
      <vt:lpstr>Како се прави  маслиново уље?</vt:lpstr>
      <vt:lpstr>PowerPoint Presentation</vt:lpstr>
      <vt:lpstr>Да ли још у некој земљи има маслина?</vt:lpstr>
      <vt:lpstr> Када  се сади маслина?    До које надморске висине може да се сади маслина? </vt:lpstr>
      <vt:lpstr> Колика може да нарасте у висину? </vt:lpstr>
      <vt:lpstr>Зашто је маслина симбол мира?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Желим да знам</dc:title>
  <dc:creator>Dragana Aprcović</dc:creator>
  <cp:lastModifiedBy>Dragana Aprcović</cp:lastModifiedBy>
  <cp:revision>18</cp:revision>
  <dcterms:created xsi:type="dcterms:W3CDTF">2021-03-22T20:06:44Z</dcterms:created>
  <dcterms:modified xsi:type="dcterms:W3CDTF">2021-03-23T10:05:10Z</dcterms:modified>
</cp:coreProperties>
</file>