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72" r:id="rId2"/>
  </p:sldMasterIdLst>
  <p:notesMasterIdLst>
    <p:notesMasterId r:id="rId31"/>
  </p:notesMasterIdLst>
  <p:sldIdLst>
    <p:sldId id="347" r:id="rId3"/>
    <p:sldId id="286" r:id="rId4"/>
    <p:sldId id="348" r:id="rId5"/>
    <p:sldId id="349" r:id="rId6"/>
    <p:sldId id="365" r:id="rId7"/>
    <p:sldId id="350" r:id="rId8"/>
    <p:sldId id="351" r:id="rId9"/>
    <p:sldId id="352" r:id="rId10"/>
    <p:sldId id="363" r:id="rId11"/>
    <p:sldId id="353" r:id="rId12"/>
    <p:sldId id="362" r:id="rId13"/>
    <p:sldId id="373" r:id="rId14"/>
    <p:sldId id="374" r:id="rId15"/>
    <p:sldId id="375" r:id="rId16"/>
    <p:sldId id="354" r:id="rId17"/>
    <p:sldId id="355" r:id="rId18"/>
    <p:sldId id="356" r:id="rId19"/>
    <p:sldId id="367" r:id="rId20"/>
    <p:sldId id="376" r:id="rId21"/>
    <p:sldId id="377" r:id="rId22"/>
    <p:sldId id="378" r:id="rId23"/>
    <p:sldId id="379" r:id="rId24"/>
    <p:sldId id="380" r:id="rId25"/>
    <p:sldId id="357" r:id="rId26"/>
    <p:sldId id="358" r:id="rId27"/>
    <p:sldId id="359" r:id="rId28"/>
    <p:sldId id="360" r:id="rId29"/>
    <p:sldId id="36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F0"/>
    <a:srgbClr val="0091EA"/>
    <a:srgbClr val="FF0000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>
      <p:cViewPr>
        <p:scale>
          <a:sx n="119" d="100"/>
          <a:sy n="119" d="100"/>
        </p:scale>
        <p:origin x="-152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ga.nz/file/pfg00A7K#_dCqGs0AdP7mUCs7LhKbdBRkuYH1d0r42jJ05qPWdgE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381000" y="76200"/>
            <a:ext cx="83820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>
                <a:solidFill>
                  <a:schemeClr val="bg1"/>
                </a:solidFill>
              </a:rPr>
              <a:t>Implementacija ključnih</a:t>
            </a:r>
            <a:r>
              <a:rPr lang="sr-Latn-ME" sz="4000" b="1">
                <a:solidFill>
                  <a:schemeClr val="bg1"/>
                </a:solidFill>
              </a:rPr>
              <a:t> </a:t>
            </a:r>
            <a:r>
              <a:rPr lang="en-US" sz="4000" b="1">
                <a:solidFill>
                  <a:schemeClr val="bg1"/>
                </a:solidFill>
              </a:rPr>
              <a:t>kompetencija</a:t>
            </a:r>
            <a:endParaRPr lang="sr-Latn-ME" sz="4000" b="1">
              <a:solidFill>
                <a:schemeClr val="bg1"/>
              </a:solidFill>
            </a:endParaRPr>
          </a:p>
          <a:p>
            <a:pPr algn="r"/>
            <a:r>
              <a:rPr lang="sr-Latn-ME" sz="2400" b="1">
                <a:solidFill>
                  <a:schemeClr val="bg1"/>
                </a:solidFill>
              </a:rPr>
              <a:t>Rekonstrukcija električnih instalacija u računarskoj učionici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3668973" y="1187491"/>
            <a:ext cx="5105400" cy="56403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2400">
                <a:solidFill>
                  <a:schemeClr val="bg1"/>
                </a:solidFill>
              </a:rPr>
              <a:t>Grupa I – JUSEŠ „Vaso Aligrudić“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="" xmlns:a16="http://schemas.microsoft.com/office/drawing/2014/main" id="{80AEFEC4-D687-460C-9B0C-7D3CD5717AE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2360062"/>
            <a:ext cx="3962400" cy="3962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Gordana Tasić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 smtClean="0">
                <a:solidFill>
                  <a:schemeClr val="bg1"/>
                </a:solidFill>
              </a:rPr>
              <a:t>Svetlana </a:t>
            </a:r>
            <a:r>
              <a:rPr lang="sr-Latn-ME" sz="1700" dirty="0">
                <a:solidFill>
                  <a:schemeClr val="bg1"/>
                </a:solidFill>
              </a:rPr>
              <a:t>Knežević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Milanka Stanišić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Radomir Stanišić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Emsada Bećirović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Violeta Rašković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Mirjana Stevović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Aleksandar Obradović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Radovan Božović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Marija Žeželj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Vladimir Kitaljević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Marina Braletić</a:t>
            </a:r>
          </a:p>
          <a:p>
            <a:pPr marL="0" indent="0">
              <a:buNone/>
            </a:pPr>
            <a:r>
              <a:rPr lang="sr-Latn-ME" sz="1600" dirty="0">
                <a:solidFill>
                  <a:schemeClr val="bg1"/>
                </a:solidFill>
              </a:rPr>
              <a:t>Olivera Mandić</a:t>
            </a:r>
          </a:p>
          <a:p>
            <a:pPr marL="0" indent="0">
              <a:buFont typeface="Arial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5AB8CA3-778C-49D6-A38E-21C9438FC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9763"/>
            <a:ext cx="1095238" cy="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Matematička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nauci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tehnologiji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inženjerstvu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Razvijanje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logičkog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načina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razmišljanja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donošenja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zaključaka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osnovu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analize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postojećeg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stanja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(3.3.1, 3.3.2, 3.3.6, 3.3.8.)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Razvijanje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prostornog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načina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razmišljanja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izrade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priloga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softveru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projektovanje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(3.3.2, 3.3.6, 3.3.7, 3.3.8, 3.3.10, 3.3.11.)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ME" sz="2200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postup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montiranja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elemenata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korišćenjem električarskog alata (3.3.6, 3.3.7, 3.3.14.)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56853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Digitalna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potreb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namjenskog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softvera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projeketovanje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(3.4.2, 3.4.4, 3.4.5, 3.4.6, 3.4.7, 3.4.8, 3.4.9.)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Prilikom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korišćenj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informaciono-komunikacionih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tehnologija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radi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pretrage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prikupljanja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upotrebe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oblasti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projektovanja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elektroenergetici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 (3.4.1, 3.4.3, 3.4.5, 3.4.7, 3.4.9, 3.4.10.)</a:t>
            </a:r>
          </a:p>
        </p:txBody>
      </p:sp>
    </p:spTree>
    <p:extLst>
      <p:ext uri="{BB962C8B-B14F-4D97-AF65-F5344CB8AC3E}">
        <p14:creationId xmlns:p14="http://schemas.microsoft.com/office/powerpoint/2010/main" val="4125850696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Lična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socijalna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učiti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kako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učiti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tehnika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samostalnog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učenja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kao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učenja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timu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kroz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vršnjačku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edukaciju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diskusiju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(3.5.1, 3.5.3, 3.5.4, 3.5.5, 3.5.8, 3.5.9, 3.5.12, 3.5.13, 3.5.14, 3.5.15, 3.5.16, 3.5.17, 3.5.18.)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tehnika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istraživanja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sistematizovanja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vrednovanja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informacija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(3.5.6,  3.5.7, 3.5.9.)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svijesti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značaju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učenja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kroz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praktičan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rad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(3.5.9, 3.5.11, 3.5.12, 3.5.13, 3.5.14, 3.5.15, 3.5.16, 3.5.17, 3.5.18.)</a:t>
            </a:r>
          </a:p>
        </p:txBody>
      </p:sp>
    </p:spTree>
    <p:extLst>
      <p:ext uri="{BB962C8B-B14F-4D97-AF65-F5344CB8AC3E}">
        <p14:creationId xmlns:p14="http://schemas.microsoft.com/office/powerpoint/2010/main" val="156280027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200" b="1" dirty="0">
                <a:solidFill>
                  <a:schemeClr val="bg1">
                    <a:lumMod val="50000"/>
                  </a:schemeClr>
                </a:solidFill>
              </a:rPr>
              <a:t>Građanska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Izražavanjem sopstvenog mišljenja u konstruktivnoj diskusiji sa uvažavanjem drugačijih stavova</a:t>
            </a:r>
            <a:r>
              <a:rPr lang="sr-Latn-ME" sz="2200" dirty="0">
                <a:solidFill>
                  <a:srgbClr val="FFFFFF">
                    <a:lumMod val="50000"/>
                  </a:srgbClr>
                </a:solidFill>
              </a:rPr>
              <a:t>(3.6.10, 3.6.13, 3.6.14, 3.6.15.)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Razvijanjem tolerancije, kulture dijaloga i saradnje prilikom realizacije praktičnih vježbi (3.6.10, 3.6.13, 3.6.14, 3.6.15.)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Poštovanjem pravila bezbijednosti i zaštite na radu prilikom izvođenja elektroinstalaterskih radova (3.6.16.)</a:t>
            </a:r>
            <a:endParaRPr lang="sr-Latn-ME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9858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Preduzetnička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 err="1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sposobnosti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davanja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inicijative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procjene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pravilnog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određivanja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prioriteta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rješavanja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problema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(3.7.1, 3.7.4, 3.7.8, 3.7.12.)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kreativnosti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vještina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planiranja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upravljanja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vremenom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(3.7.4, 3.7.5,  3.7.12.)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sposobnosti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finansijskog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planiranja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izrade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specifikacije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predmjera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predračuna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projektu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(3.7.3, 3.7.7.)</a:t>
            </a:r>
          </a:p>
        </p:txBody>
      </p:sp>
    </p:spTree>
    <p:extLst>
      <p:ext uri="{BB962C8B-B14F-4D97-AF65-F5344CB8AC3E}">
        <p14:creationId xmlns:p14="http://schemas.microsoft.com/office/powerpoint/2010/main" val="3073980146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CILJNA GRUPA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12 učenika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Učenici od I do IV razreda</a:t>
            </a:r>
          </a:p>
        </p:txBody>
      </p:sp>
    </p:spTree>
    <p:extLst>
      <p:ext uri="{BB962C8B-B14F-4D97-AF65-F5344CB8AC3E}">
        <p14:creationId xmlns:p14="http://schemas.microsoft.com/office/powerpoint/2010/main" val="2374320128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VREMENSKI PERIOD REALIZACIJE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400">
                <a:solidFill>
                  <a:schemeClr val="bg1">
                    <a:lumMod val="50000"/>
                  </a:schemeClr>
                </a:solidFill>
              </a:rPr>
              <a:t>Decembar, januar i februar 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97876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11289"/>
            <a:ext cx="6553200" cy="603111"/>
          </a:xfrm>
        </p:spPr>
        <p:txBody>
          <a:bodyPr>
            <a:noAutofit/>
          </a:bodyPr>
          <a:lstStyle/>
          <a:p>
            <a:pPr algn="l"/>
            <a:r>
              <a:rPr lang="sr-Latn-ME" sz="4000" b="1" dirty="0">
                <a:solidFill>
                  <a:srgbClr val="FF0000"/>
                </a:solidFill>
              </a:rPr>
              <a:t>S</a:t>
            </a:r>
            <a:r>
              <a:rPr lang="en-US" sz="4000" b="1" dirty="0">
                <a:solidFill>
                  <a:srgbClr val="FF0000"/>
                </a:solidFill>
              </a:rPr>
              <a:t>CENARIO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914400"/>
            <a:ext cx="6096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Koordinator vannastavne aktivnosti je nastavnik Projektovanja u elektroenergetici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12 učenika podijeliti u grupe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Učenici izvršavaju radni zadatak prema uputstvu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AKTIVNOSTI: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MJERENJE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CRTANJE OSNOVE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POMOĆU AutoCAD-a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PROJEKTOVANJE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IZRADA TEKSTUALNOG DIJELA PROJEKTA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PREDMJER I PREDRAČUN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IZVOĐENJE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Svaki tim nakon </a:t>
            </a:r>
            <a:r>
              <a:rPr lang="sr-Latn-ME" sz="2200">
                <a:solidFill>
                  <a:schemeClr val="bg1">
                    <a:lumMod val="50000"/>
                  </a:schemeClr>
                </a:solidFill>
              </a:rPr>
              <a:t>realizacije aktivnosti sastavlja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izvještaj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o sprovedenim aktivnostima za </a:t>
            </a:r>
            <a:r>
              <a:rPr lang="sr-Latn-ME" sz="2200">
                <a:solidFill>
                  <a:schemeClr val="bg1">
                    <a:lumMod val="50000"/>
                  </a:schemeClr>
                </a:solidFill>
              </a:rPr>
              <a:t>ostvarivanje ciljeva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>
                <a:solidFill>
                  <a:schemeClr val="bg1">
                    <a:lumMod val="50000"/>
                  </a:schemeClr>
                </a:solidFill>
              </a:rPr>
              <a:t>Svaki učenik na kraju realizacije projekta popunjava evaluacioni list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7498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661" y="3988902"/>
            <a:ext cx="6858000" cy="2819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Snimaju postojeće stanje gabarita učionice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Snimaju postojeće stanje školskog inventara u učionici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Snimaju postojeće stanje električnih instalacija u učionici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Skiciraju postojeće stanje električnih instalacija u učionici na osnovu izvršenih mjerenja</a:t>
            </a:r>
          </a:p>
          <a:p>
            <a:pPr marL="0" indent="0">
              <a:buNone/>
            </a:pPr>
            <a:r>
              <a:rPr lang="sr-Latn-ME" sz="2000" b="1" dirty="0">
                <a:solidFill>
                  <a:schemeClr val="accent1"/>
                </a:solidFill>
              </a:rPr>
              <a:t>Nastavnici</a:t>
            </a:r>
            <a:r>
              <a:rPr lang="sr-Latn-ME" sz="2000" b="1">
                <a:solidFill>
                  <a:schemeClr val="accent1"/>
                </a:solidFill>
              </a:rPr>
              <a:t>: Matematika, Fizika, Električne </a:t>
            </a:r>
            <a:r>
              <a:rPr lang="sr-Latn-ME" sz="2000" b="1" dirty="0">
                <a:solidFill>
                  <a:schemeClr val="accent1"/>
                </a:solidFill>
              </a:rPr>
              <a:t>instalacije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sr-Latn-ME" sz="4000" b="1" dirty="0">
                <a:solidFill>
                  <a:srgbClr val="FF0000"/>
                </a:solidFill>
              </a:rPr>
              <a:t>MJERENJE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8661" y="118693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Obrazovno-vaspitni ishodi: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07557" y="157257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znanja o figurama u ravni i prostoru na rješavanje praktičnih zadataka (Matematika)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Izvrši osnovna mjerenja i predstavi rezultate mjerenja (Fizika)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07557" y="2869098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Protumači tehničku regulativu za izvođenje električnih instalacija (Električne instalacije)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0636318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660" y="3733800"/>
            <a:ext cx="6858000" cy="297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Podešavaju radno okruženje u AutoCAD-u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osnovu učionice na osnovu skice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školski inventar u postojećoj osnovi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električne instalacije u postojećoj osnovi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Konvertuju fajl</a:t>
            </a:r>
          </a:p>
          <a:p>
            <a:pPr marL="0" indent="0">
              <a:buNone/>
            </a:pPr>
            <a:r>
              <a:rPr lang="sr-Latn-ME" sz="2000" b="1" dirty="0">
                <a:solidFill>
                  <a:schemeClr val="accent1"/>
                </a:solidFill>
              </a:rPr>
              <a:t>Nastavnici: </a:t>
            </a:r>
            <a:r>
              <a:rPr lang="pl-PL" sz="2000" b="1" dirty="0">
                <a:solidFill>
                  <a:schemeClr val="accent1"/>
                </a:solidFill>
              </a:rPr>
              <a:t>Softverski alati za projektovanje </a:t>
            </a:r>
            <a:r>
              <a:rPr lang="pl-PL" sz="2000" b="1">
                <a:solidFill>
                  <a:schemeClr val="accent1"/>
                </a:solidFill>
              </a:rPr>
              <a:t>u elektrotehnici, Informatika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16177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200" b="1" dirty="0">
                <a:solidFill>
                  <a:srgbClr val="FF0000"/>
                </a:solidFill>
              </a:rPr>
              <a:t>CRTANJE OSNOVE POMOĆU AutoCAD-a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969139"/>
            <a:ext cx="693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Obrazovno-vaspitni ishodi (Informatika):</a:t>
            </a: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Koristi neke tipove uslužnih programa</a:t>
            </a:r>
          </a:p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(Softverski alati za projektovanje u elektrotehnici):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Prilagodi radno okruženje odgovarajućeg softvera za projektovanje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softver za crtanje grafičkih simbola elemenata u elektrotehnici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softver za crtanje električnih šema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softver za proračune u elektrotehnici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2260430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4D4D4D"/>
                </a:solidFill>
              </a:rPr>
              <a:t>VANNASTAVNA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Izrada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projekta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„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Rekonstrukcija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postojećih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elektroinstalacija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računarskoj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učionici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“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09800" y="2971800"/>
            <a:ext cx="6553200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ME" sz="3600" b="1" dirty="0" smtClean="0">
                <a:solidFill>
                  <a:srgbClr val="4D4D4D"/>
                </a:solidFill>
              </a:rPr>
              <a:t>DOKAZNI MATERIJAL</a:t>
            </a:r>
            <a:endParaRPr lang="en-US" sz="3600" b="1" dirty="0">
              <a:solidFill>
                <a:srgbClr val="4D4D4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969603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https://mega.nz/file/pfg00A7K#_dCqGs0AdP7mUCs7LhKbdBRkuYH1d0r42jJ05qPWdgE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375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030" y="2999839"/>
            <a:ext cx="6858000" cy="304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Skiciraju predloženo novo stanje električnih instalacija na odštampanoj osnovi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raspored novih električnih instalacija na postojećem crtežu u AutoCAD-u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jednopolnu šemu u AutoCAD-u</a:t>
            </a:r>
          </a:p>
          <a:p>
            <a:pPr marL="0" indent="0">
              <a:buNone/>
            </a:pPr>
            <a:r>
              <a:rPr lang="sr-Latn-ME" sz="2000" b="1" dirty="0">
                <a:solidFill>
                  <a:schemeClr val="accent1"/>
                </a:solidFill>
              </a:rPr>
              <a:t>Nastavnici: </a:t>
            </a:r>
            <a:r>
              <a:rPr lang="pl-PL" sz="2000" b="1" dirty="0">
                <a:solidFill>
                  <a:schemeClr val="accent1"/>
                </a:solidFill>
              </a:rPr>
              <a:t>Projektovanje u elektroenergetici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27463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200" b="1" dirty="0">
                <a:solidFill>
                  <a:srgbClr val="FF0000"/>
                </a:solidFill>
              </a:rPr>
              <a:t>PROJEKTOVANJE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13716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(Projektovanje u elektroenergetici):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Pripremi podatke i podloge za izradu projektnog zadatka i glavnog projekta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Izradi projekat električne instalacije priključnica i osvjetljenja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12257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143339"/>
            <a:ext cx="6858000" cy="304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1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100">
                <a:solidFill>
                  <a:schemeClr val="accent1"/>
                </a:solidFill>
              </a:rPr>
              <a:t>Izrađuju </a:t>
            </a:r>
            <a:r>
              <a:rPr lang="sr-Latn-ME" sz="2100" dirty="0">
                <a:solidFill>
                  <a:schemeClr val="accent1"/>
                </a:solidFill>
              </a:rPr>
              <a:t>dio tehničkog opisa projekta električnih instalacija učionice</a:t>
            </a:r>
          </a:p>
          <a:p>
            <a:r>
              <a:rPr lang="sr-Latn-ME" sz="2100">
                <a:solidFill>
                  <a:schemeClr val="accent1"/>
                </a:solidFill>
              </a:rPr>
              <a:t>Izrađuju </a:t>
            </a:r>
            <a:r>
              <a:rPr lang="sr-Latn-ME" sz="2100" dirty="0">
                <a:solidFill>
                  <a:schemeClr val="accent1"/>
                </a:solidFill>
              </a:rPr>
              <a:t>dio tehničkog proračuna električnih instalacija</a:t>
            </a:r>
          </a:p>
          <a:p>
            <a:pPr marL="0" indent="0">
              <a:buNone/>
            </a:pPr>
            <a:r>
              <a:rPr lang="sr-Latn-ME" sz="2100" b="1" dirty="0">
                <a:solidFill>
                  <a:schemeClr val="accent1"/>
                </a:solidFill>
              </a:rPr>
              <a:t>Nastavnici: </a:t>
            </a:r>
            <a:r>
              <a:rPr lang="pl-PL" sz="2100" b="1" dirty="0">
                <a:solidFill>
                  <a:schemeClr val="accent1"/>
                </a:solidFill>
              </a:rPr>
              <a:t>Projektovanje u elektroenergetici</a:t>
            </a:r>
            <a:endParaRPr lang="en-US" sz="21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27463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000" b="1" dirty="0">
                <a:solidFill>
                  <a:srgbClr val="FF0000"/>
                </a:solidFill>
              </a:rPr>
              <a:t>IZRADA TEKSTUALNOG DIJELA PROJEKTA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8660" y="147292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(Projektovanje u elektroenergetici):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Pripremi podatke i podloge za izradu projektnog zadatka i glavnog projekta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Izradi projekat električne instalacije priključnica i osvjetljenja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51303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030" y="4519979"/>
            <a:ext cx="6858000" cy="19282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1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100">
                <a:solidFill>
                  <a:schemeClr val="accent1"/>
                </a:solidFill>
              </a:rPr>
              <a:t>Izrađuju i popunjavaju tabelu za predmjer i predračun</a:t>
            </a:r>
            <a:endParaRPr lang="sr-Latn-ME" sz="2100" dirty="0">
              <a:solidFill>
                <a:schemeClr val="accent1"/>
              </a:solidFill>
            </a:endParaRPr>
          </a:p>
          <a:p>
            <a:r>
              <a:rPr lang="sr-Latn-ME" sz="2100">
                <a:solidFill>
                  <a:schemeClr val="accent1"/>
                </a:solidFill>
              </a:rPr>
              <a:t>Štampaju tehnički dio projekta i Predmjer i predračun</a:t>
            </a:r>
          </a:p>
          <a:p>
            <a:pPr marL="0" indent="0">
              <a:buNone/>
            </a:pPr>
            <a:r>
              <a:rPr lang="sr-Latn-ME" sz="2100" b="1">
                <a:solidFill>
                  <a:schemeClr val="accent1"/>
                </a:solidFill>
              </a:rPr>
              <a:t>Nastavnici: Informatika, Matematika, </a:t>
            </a:r>
            <a:r>
              <a:rPr lang="pl-PL" sz="2100" b="1">
                <a:solidFill>
                  <a:schemeClr val="accent1"/>
                </a:solidFill>
              </a:rPr>
              <a:t>Projektovanje u elektroenergetici</a:t>
            </a:r>
            <a:endParaRPr lang="en-US" sz="21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27463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000" b="1" dirty="0">
                <a:solidFill>
                  <a:srgbClr val="FF0000"/>
                </a:solidFill>
              </a:rPr>
              <a:t>PREDMJER I PREDRAČUN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373875"/>
            <a:ext cx="693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Obrazovno-vaspitni ishod (Informatika i Matematika 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Primijeni procentni račun u zadacima iz svakodnevnog života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Primijeni postupak formatiranja tabele u programu za tabelarnu obradu podataka</a:t>
            </a:r>
            <a:endParaRPr lang="sr-Latn-ME" sz="200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200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(Projektovanje u elektroenergetici):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Pripremi podatke i podloge za izradu projektnog zadatka i glavnog projekta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Izradi projekat električne instalacije priključnica i osvjetljenja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44876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709" y="5017950"/>
            <a:ext cx="6858000" cy="17567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>
                <a:solidFill>
                  <a:schemeClr val="accent1"/>
                </a:solidFill>
              </a:rPr>
              <a:t>Izvode pripremne elektroinstalaterske radove</a:t>
            </a:r>
          </a:p>
          <a:p>
            <a:r>
              <a:rPr lang="sr-Latn-ME" sz="2000">
                <a:solidFill>
                  <a:schemeClr val="accent1"/>
                </a:solidFill>
              </a:rPr>
              <a:t>Izvode pripremne elektroinstalaterske radove</a:t>
            </a:r>
          </a:p>
          <a:p>
            <a:pPr marL="0" indent="0">
              <a:buNone/>
            </a:pPr>
            <a:r>
              <a:rPr lang="sr-Latn-ME" sz="2000" b="1">
                <a:solidFill>
                  <a:schemeClr val="accent1"/>
                </a:solidFill>
              </a:rPr>
              <a:t>Nastavnici: Električne instalacije, Izvođenje električnih instalacija, </a:t>
            </a:r>
            <a:r>
              <a:rPr lang="pl-PL" sz="2000" b="1">
                <a:solidFill>
                  <a:schemeClr val="accent1"/>
                </a:solidFill>
              </a:rPr>
              <a:t>Projektovanje u elektroenergetici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49610" y="83344"/>
            <a:ext cx="6946740" cy="514350"/>
          </a:xfrm>
        </p:spPr>
        <p:txBody>
          <a:bodyPr>
            <a:noAutofit/>
          </a:bodyPr>
          <a:lstStyle/>
          <a:p>
            <a:r>
              <a:rPr lang="sr-Latn-ME" sz="2800" b="1">
                <a:solidFill>
                  <a:srgbClr val="FF0000"/>
                </a:solidFill>
              </a:rPr>
              <a:t>IZVOĐENJE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8660" y="616745"/>
            <a:ext cx="69467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učenja 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(E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lektrične instalacije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)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Izvrši analizu karakteristika i pripremu provodnika i kablova za izvođenje električnih instalacija u objektima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Poveže instalacione elemente u cilju formiranja instalacionih krugova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Izvrši izbor elemenata za priključenje objekta na distributivnu mrežu i razvođenje električnih instalacija u objektu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Protumači tehničku regulativu za izvođenje električnih instalacija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učenja 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Izvođenje električnih instalacija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)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Izabere vrstu zaštite od dodira djelova pod naponom u električnim instalacijama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Primijeni postupak montiranja zaštitnih uređaja na razvodnoj tabli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46547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>
                <a:solidFill>
                  <a:srgbClr val="4D4D4D"/>
                </a:solidFill>
              </a:rPr>
              <a:t>NASTAVNI MATERIJALI ZA PODUČAVANJE I UČENJE</a:t>
            </a:r>
            <a:endParaRPr lang="en-US" sz="3600" b="1" dirty="0">
              <a:solidFill>
                <a:srgbClr val="4D4D4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44615" y="2438400"/>
            <a:ext cx="6096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Uputstvo za realizaciju aktivnosti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Radni listovi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Udžbenik</a:t>
            </a:r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Katalog kablova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Tehnički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propisi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oblasti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projektovanja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distributivnih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mreža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 instalacija</a:t>
            </a:r>
            <a:endParaRPr lang="sr-Latn-ME" sz="20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Izvještaj o realizaciji aktivnosti</a:t>
            </a:r>
            <a:endParaRPr lang="hr-HR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sz="2000">
                <a:solidFill>
                  <a:schemeClr val="bg1">
                    <a:lumMod val="50000"/>
                  </a:schemeClr>
                </a:solidFill>
              </a:rPr>
              <a:t>Evaluacioni listovi</a:t>
            </a:r>
            <a:endParaRPr lang="hr-HR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94894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16708" y="204926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>
                <a:solidFill>
                  <a:srgbClr val="4D4D4D"/>
                </a:solidFill>
              </a:rPr>
              <a:t>POTREBNA MATERIJALNA SREDSTVA</a:t>
            </a:r>
            <a:endParaRPr lang="en-US" sz="3600" b="1">
              <a:solidFill>
                <a:srgbClr val="4D4D4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6708" y="1020763"/>
            <a:ext cx="6096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Digitalna kamera/ mobilni telefon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Metar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Laserski metar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Kalkulator</a:t>
            </a:r>
            <a:endParaRPr lang="en-US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Računar sa instaliranim namjenskim softverom (MSWord, MSExcel, AutoCad)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Štampač</a:t>
            </a:r>
            <a:endParaRPr lang="en-US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Komplet alata za električare (</a:t>
            </a: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brusilica, bušilica, bonsek, 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odvijači, kliješta za skidanje izolacije, kliješta-kombinirke, sjekačka kliješta, lemilica i dr.)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Potrošni materijal (izolovani provodnici, niskonaponski kablovi, priključnice, utikači</a:t>
            </a: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, kanalice, zavrtnji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i dr.)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Zaštitna sredstva i oprema</a:t>
            </a:r>
          </a:p>
        </p:txBody>
      </p:sp>
    </p:spTree>
    <p:extLst>
      <p:ext uri="{BB962C8B-B14F-4D97-AF65-F5344CB8AC3E}">
        <p14:creationId xmlns:p14="http://schemas.microsoft.com/office/powerpoint/2010/main" val="2339126077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>
                <a:solidFill>
                  <a:srgbClr val="4D4D4D"/>
                </a:solidFill>
              </a:rPr>
              <a:t>OČEKIVANI REZULTATI</a:t>
            </a:r>
            <a:endParaRPr lang="en-US" sz="3600" b="1" dirty="0">
              <a:solidFill>
                <a:srgbClr val="4D4D4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563262"/>
            <a:ext cx="6096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Pravilno popunjen radni listovi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Izmjerena </a:t>
            </a: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i skicirana učionica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Nacrtana osnova učionice sa postojećim električnim instalacijama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Konvertovan fajl u pdf-u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Izrađen predmjer i predračun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Izrađen projekat električnih instalacija učionice</a:t>
            </a:r>
          </a:p>
          <a:p>
            <a:endParaRPr lang="sr-Latn-ME" sz="19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Izvještaj učenika o realizaciji aktivnosti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Evaluacioni list za učenike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Evaluacioni list za nastavnike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 b="1" dirty="0">
                <a:solidFill>
                  <a:schemeClr val="bg1">
                    <a:lumMod val="50000"/>
                  </a:schemeClr>
                </a:solidFill>
              </a:rPr>
              <a:t>Funkcionalna računarska učionica</a:t>
            </a:r>
          </a:p>
        </p:txBody>
      </p:sp>
    </p:spTree>
    <p:extLst>
      <p:ext uri="{BB962C8B-B14F-4D97-AF65-F5344CB8AC3E}">
        <p14:creationId xmlns:p14="http://schemas.microsoft.com/office/powerpoint/2010/main" val="2465230370"/>
      </p:ext>
    </p:extLst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pl-PL" sz="3600" b="1">
                <a:solidFill>
                  <a:srgbClr val="4D4D4D"/>
                </a:solidFill>
              </a:rPr>
              <a:t>OPIS SISTEMA VREDNOVANJA</a:t>
            </a:r>
            <a:endParaRPr lang="en-US" sz="3600" b="1">
              <a:solidFill>
                <a:srgbClr val="4D4D4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4615" y="1905000"/>
            <a:ext cx="60960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accent1"/>
                </a:solidFill>
              </a:rPr>
              <a:t>Razvijanje sposobnosti podjele sopstvenog znanja sa </a:t>
            </a:r>
            <a:r>
              <a:rPr lang="sr-Latn-ME" sz="1900">
                <a:solidFill>
                  <a:schemeClr val="accent1"/>
                </a:solidFill>
              </a:rPr>
              <a:t>drugima ključnim kompetencijama</a:t>
            </a:r>
            <a:endParaRPr lang="sr-Latn-ME" sz="1900" dirty="0">
              <a:solidFill>
                <a:schemeClr val="accent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Vršnjačka edukacija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Razvijanje timskog duha</a:t>
            </a:r>
          </a:p>
          <a:p>
            <a:pPr marL="285750" indent="-285750">
              <a:buFont typeface="Arial" pitchFamily="34" charset="0"/>
              <a:buChar char="•"/>
            </a:pP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Tehnike : Samovrednovanje, vrednovanje funkcionalnosti učionice, prezentovanje</a:t>
            </a: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Učionica je u funkciji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– uspješno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Učionica nije u funkciji – pronaći kvar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ili grešku </a:t>
            </a: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i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ispraviti je, </a:t>
            </a: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da bi učionica bila u funkciji</a:t>
            </a: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88156"/>
      </p:ext>
    </p:extLst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pl-PL" sz="3600" b="1">
                <a:solidFill>
                  <a:srgbClr val="4D4D4D"/>
                </a:solidFill>
              </a:rPr>
              <a:t>EVALUACIJA</a:t>
            </a:r>
            <a:endParaRPr lang="en-US" sz="3600" b="1">
              <a:solidFill>
                <a:srgbClr val="4D4D4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4615" y="2438400"/>
            <a:ext cx="6096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Procjena ostvarenosti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planiranih Obrazovno-vaspitnih ishoda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Procjena ostvarenosti planiranih Ishoda učenja 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066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4D4D4D"/>
                </a:solidFill>
              </a:rPr>
              <a:t>PREDMETI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Matematika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Informatika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Fizika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hr-HR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hr-HR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600" b="1" dirty="0">
                <a:solidFill>
                  <a:srgbClr val="4D4D4D"/>
                </a:solidFill>
                <a:latin typeface="+mj-lt"/>
                <a:ea typeface="+mj-ea"/>
                <a:cs typeface="+mj-cs"/>
              </a:rPr>
              <a:t>MODULI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Električne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instalacije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Softverski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alati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projektovanje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elektrotehnici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(III)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Projektovanje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elektroenergetici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(IV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sr-Latn-M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287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800" b="1">
                <a:solidFill>
                  <a:srgbClr val="4D4D4D"/>
                </a:solidFill>
              </a:rPr>
              <a:t>OBRAZOVNO VASPITNI ISHODI / ISHODI UČENJA VANNASTAVNA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MATEMATIKA</a:t>
            </a:r>
            <a:endParaRPr lang="sr-Latn-ME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Izvrši kalkulaciju troškova za realizaciju radnog zadatka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Primijeni znanja o figurama u ravni i prostoru na rješavanje praktičnih zadataka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Primijeni procentni račun u zadacima iz svakodnevnog života</a:t>
            </a:r>
          </a:p>
          <a:p>
            <a:endParaRPr lang="sr-Latn-ME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INFORMATIKA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Koristi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formule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funkcije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tabelarnu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Formatira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tekst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teksta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postupak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štampanja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dokumenta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tabelarnu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postupak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formatiranja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tabelarnu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endParaRPr lang="sr-Latn-ME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Koristi i podesi Browser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Cloud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tehnologiju</a:t>
            </a:r>
            <a:endParaRPr lang="sr-Latn-ME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>
                <a:solidFill>
                  <a:srgbClr val="FF0000"/>
                </a:solidFill>
              </a:rPr>
              <a:t>Dodati za kompresiju fajla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280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800" b="1">
                <a:solidFill>
                  <a:srgbClr val="4D4D4D"/>
                </a:solidFill>
              </a:rPr>
              <a:t>OBRAZOVNO VASPITNI ISHODI / ISHODI UČENJA VANNASTAVNA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FIZIKA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Izvrši osnovna mjerenja i predstavi rezultate mjerenja</a:t>
            </a:r>
          </a:p>
        </p:txBody>
      </p:sp>
    </p:spTree>
    <p:extLst>
      <p:ext uri="{BB962C8B-B14F-4D97-AF65-F5344CB8AC3E}">
        <p14:creationId xmlns:p14="http://schemas.microsoft.com/office/powerpoint/2010/main" val="3186520062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/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ISHODI UČENJA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ELEKTRIČNE INSTALACIJE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Izvrši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analizu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karakteristika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pripremu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provodnika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kablova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objektima</a:t>
            </a: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Poveže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instalacione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elemente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cilju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formiranja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instalacionih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krugova</a:t>
            </a: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Izvrši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izbor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elemenata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priključenje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objekta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distributivnu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mrežu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razvođenje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objektu</a:t>
            </a: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Protumači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tehničku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regulativu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IZVOĐENJE ELEKTRIČNIH INSTALACIJA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Izabere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vrstu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zaštite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od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dodira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djelova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pod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naponom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električnim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instalacijama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postupak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montiranja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zaštitnih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uređaja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razvodnoj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tabli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48318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ISHODI UČENJA / KRITERIJUMI ZA</a:t>
            </a:r>
            <a:r>
              <a:rPr lang="sr-Latn-ME" sz="3600" b="1">
                <a:solidFill>
                  <a:srgbClr val="4D4D4D"/>
                </a:solidFill>
              </a:rPr>
              <a:t> </a:t>
            </a:r>
            <a:r>
              <a:rPr lang="en-US" sz="3600" b="1">
                <a:solidFill>
                  <a:srgbClr val="4D4D4D"/>
                </a:solidFill>
              </a:rPr>
              <a:t>POSTIZANJE ISHODA UČENJA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SOFTVERSKI ALATI ZA PROJEKTOVANJE U ELEKTROTEHNICI</a:t>
            </a:r>
            <a:endParaRPr lang="sr-Latn-M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sz="2400" dirty="0">
                <a:solidFill>
                  <a:schemeClr val="bg1">
                    <a:lumMod val="50000"/>
                  </a:schemeClr>
                </a:solidFill>
              </a:rPr>
              <a:t>Prilagodi radno okruženje odgovarajućeg softvera za projektovanje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crtanje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grafičkih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simbola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elemenata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elektrotehnici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crtanje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šema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proračune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elektrotehni</a:t>
            </a:r>
            <a:r>
              <a:rPr lang="sr-Latn-ME" sz="2400" dirty="0">
                <a:solidFill>
                  <a:schemeClr val="bg1">
                    <a:lumMod val="50000"/>
                  </a:schemeClr>
                </a:solidFill>
              </a:rPr>
              <a:t>ci</a:t>
            </a:r>
          </a:p>
        </p:txBody>
      </p:sp>
    </p:spTree>
    <p:extLst>
      <p:ext uri="{BB962C8B-B14F-4D97-AF65-F5344CB8AC3E}">
        <p14:creationId xmlns:p14="http://schemas.microsoft.com/office/powerpoint/2010/main" val="122381784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ISHODI UČENJA / KRITERIJUMI ZA POSTIZANJE ISHODA UČENJA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PROJEKTOVANJE U ELEKTROENERGETICI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Pripremi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podatke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podloge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izradu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projektnog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zadatka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glavnog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projekta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Izradi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projekat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električne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instalacije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priključnica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osvjetljenja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Izradi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specifikaciju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predmjer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predračun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materijala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opreme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projekata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gromobranskih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</a:rPr>
              <a:t>građevinskih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 objekata</a:t>
            </a:r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15463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pismenosti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hr-HR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sz="2200" dirty="0">
                <a:solidFill>
                  <a:schemeClr val="accent3">
                    <a:lumMod val="75000"/>
                  </a:schemeClr>
                </a:solidFill>
              </a:rPr>
              <a:t>Tokom proučavanja dokumentacije zatečenog stanja i bilježenja zaključaka, pri pretraživanju kataloga , pri izradi dokumentacije (3.1.1, 3.1.5, 3.1.6, 3.1.7.)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200" dirty="0">
                <a:solidFill>
                  <a:schemeClr val="accent3">
                    <a:lumMod val="75000"/>
                  </a:schemeClr>
                </a:solidFill>
              </a:rPr>
              <a:t>Pri prezentovanju odrađenog zadatka (3.1.7, 3.1.8, 3.1.9, 3.1.10.)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</a:rPr>
              <a:t>; </a:t>
            </a:r>
            <a:endParaRPr lang="sr-Latn-ME" sz="22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višejezičnosti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rilikom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korišćenja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tehničke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dokumentacije</a:t>
            </a: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iz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oblasti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projektovanja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elektroenergetici</a:t>
            </a: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r-Latn-ME" sz="2200" dirty="0">
                <a:solidFill>
                  <a:schemeClr val="accent3">
                    <a:lumMod val="75000"/>
                  </a:schemeClr>
                </a:solidFill>
              </a:rPr>
              <a:t>(3.2.1, 3.2.4, 3.2.6)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rilikom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korišćenja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namjenskog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softvera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i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istraživanja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Internetu</a:t>
            </a:r>
            <a:r>
              <a:rPr lang="sr-Latn-ME" sz="2200" dirty="0">
                <a:solidFill>
                  <a:schemeClr val="accent3">
                    <a:lumMod val="75000"/>
                  </a:schemeClr>
                </a:solidFill>
              </a:rPr>
              <a:t> (3.2.4, 3.2.6)</a:t>
            </a:r>
            <a:endParaRPr lang="en-US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0858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1_Office Theme">
  <a:themeElements>
    <a:clrScheme name="Custom 56">
      <a:dk1>
        <a:srgbClr val="FFFFFF"/>
      </a:dk1>
      <a:lt1>
        <a:srgbClr val="FFFFFF"/>
      </a:lt1>
      <a:dk2>
        <a:srgbClr val="FFFFFF"/>
      </a:dk2>
      <a:lt2>
        <a:srgbClr val="1D6FA7"/>
      </a:lt2>
      <a:accent1>
        <a:srgbClr val="1F1F1F"/>
      </a:accent1>
      <a:accent2>
        <a:srgbClr val="494949"/>
      </a:accent2>
      <a:accent3>
        <a:srgbClr val="7F7F7F"/>
      </a:accent3>
      <a:accent4>
        <a:srgbClr val="F20000"/>
      </a:accent4>
      <a:accent5>
        <a:srgbClr val="A5A5A5"/>
      </a:accent5>
      <a:accent6>
        <a:srgbClr val="7F7F7F"/>
      </a:accent6>
      <a:hlink>
        <a:srgbClr val="37687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Office Theme">
  <a:themeElements>
    <a:clrScheme name="Custom 56">
      <a:dk1>
        <a:srgbClr val="FFFFFF"/>
      </a:dk1>
      <a:lt1>
        <a:srgbClr val="FFFFFF"/>
      </a:lt1>
      <a:dk2>
        <a:srgbClr val="FFFFFF"/>
      </a:dk2>
      <a:lt2>
        <a:srgbClr val="1D6FA7"/>
      </a:lt2>
      <a:accent1>
        <a:srgbClr val="1F1F1F"/>
      </a:accent1>
      <a:accent2>
        <a:srgbClr val="494949"/>
      </a:accent2>
      <a:accent3>
        <a:srgbClr val="7F7F7F"/>
      </a:accent3>
      <a:accent4>
        <a:srgbClr val="F20000"/>
      </a:accent4>
      <a:accent5>
        <a:srgbClr val="A5A5A5"/>
      </a:accent5>
      <a:accent6>
        <a:srgbClr val="7F7F7F"/>
      </a:accent6>
      <a:hlink>
        <a:srgbClr val="37687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1598</Words>
  <Application>Microsoft Office PowerPoint</Application>
  <PresentationFormat>On-screen Show (4:3)</PresentationFormat>
  <Paragraphs>230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1_Office Theme</vt:lpstr>
      <vt:lpstr>15_Office Theme</vt:lpstr>
      <vt:lpstr>PowerPoint Presentation</vt:lpstr>
      <vt:lpstr>VANNASTAVNA AKTIVNOST</vt:lpstr>
      <vt:lpstr>PREDMETI</vt:lpstr>
      <vt:lpstr>OBRAZOVNO VASPITNI ISHODI / ISHODI UČENJA VANNASTAVNA AKTIVNOST</vt:lpstr>
      <vt:lpstr>OBRAZOVNO VASPITNI ISHODI / ISHODI UČENJA VANNASTAVNA AKTIVNOST</vt:lpstr>
      <vt:lpstr>ISHODI UČENJA</vt:lpstr>
      <vt:lpstr>ISHODI UČENJA / KRITERIJUMI ZA POSTIZANJE ISHODA UČENJA</vt:lpstr>
      <vt:lpstr>ISHODI UČENJA / KRITERIJUMI ZA POSTIZANJE ISHODA UČENJA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CILJNA GRUPA</vt:lpstr>
      <vt:lpstr>VREMENSKI PERIOD REALIZACIJE</vt:lpstr>
      <vt:lpstr>SCENARIO</vt:lpstr>
      <vt:lpstr>MJERENJE</vt:lpstr>
      <vt:lpstr>CRTANJE OSNOVE POMOĆU AutoCAD-a</vt:lpstr>
      <vt:lpstr>PROJEKTOVANJE</vt:lpstr>
      <vt:lpstr>IZRADA TEKSTUALNOG DIJELA PROJEKTA</vt:lpstr>
      <vt:lpstr>PREDMJER I PREDRAČUN</vt:lpstr>
      <vt:lpstr>IZVOĐENJE</vt:lpstr>
      <vt:lpstr>NASTAVNI MATERIJALI ZA PODUČAVANJE I UČENJE</vt:lpstr>
      <vt:lpstr>POTREBNA MATERIJALNA SREDSTVA</vt:lpstr>
      <vt:lpstr>OČEKIVANI REZULTATI</vt:lpstr>
      <vt:lpstr>OPIS SISTEMA VREDNOVANJA</vt:lpstr>
      <vt:lpstr>EVALUACIJA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Gordana</cp:lastModifiedBy>
  <cp:revision>342</cp:revision>
  <dcterms:created xsi:type="dcterms:W3CDTF">2012-04-26T17:06:14Z</dcterms:created>
  <dcterms:modified xsi:type="dcterms:W3CDTF">2021-03-19T12:38:14Z</dcterms:modified>
</cp:coreProperties>
</file>