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68E7E9-1A50-4A22-B627-C31631BE1CF0}" type="datetimeFigureOut">
              <a:rPr lang="en-US" smtClean="0"/>
              <a:pPr/>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68E7E9-1A50-4A22-B627-C31631BE1CF0}" type="datetimeFigureOut">
              <a:rPr lang="en-US" smtClean="0"/>
              <a:pPr/>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68E7E9-1A50-4A22-B627-C31631BE1CF0}" type="datetimeFigureOut">
              <a:rPr lang="en-US" smtClean="0"/>
              <a:pPr/>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68E7E9-1A50-4A22-B627-C31631BE1CF0}" type="datetimeFigureOut">
              <a:rPr lang="en-US" smtClean="0"/>
              <a:pPr/>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68E7E9-1A50-4A22-B627-C31631BE1CF0}" type="datetimeFigureOut">
              <a:rPr lang="en-US" smtClean="0"/>
              <a:pPr/>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68E7E9-1A50-4A22-B627-C31631BE1CF0}" type="datetimeFigureOut">
              <a:rPr lang="en-US" smtClean="0"/>
              <a:pPr/>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68E7E9-1A50-4A22-B627-C31631BE1CF0}" type="datetimeFigureOut">
              <a:rPr lang="en-US" smtClean="0"/>
              <a:pPr/>
              <a:t>2/25/2021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68E7E9-1A50-4A22-B627-C31631BE1CF0}" type="datetimeFigureOut">
              <a:rPr lang="en-US" smtClean="0"/>
              <a:pPr/>
              <a:t>2/25/2021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E7E9-1A50-4A22-B627-C31631BE1CF0}" type="datetimeFigureOut">
              <a:rPr lang="en-US" smtClean="0"/>
              <a:pPr/>
              <a:t>2/25/2021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68E7E9-1A50-4A22-B627-C31631BE1CF0}" type="datetimeFigureOut">
              <a:rPr lang="en-US" smtClean="0"/>
              <a:pPr/>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68E7E9-1A50-4A22-B627-C31631BE1CF0}" type="datetimeFigureOut">
              <a:rPr lang="en-US" smtClean="0"/>
              <a:pPr/>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97433-645C-4185-B143-FF998E9CC2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8E7E9-1A50-4A22-B627-C31631BE1CF0}" type="datetimeFigureOut">
              <a:rPr lang="en-US" smtClean="0"/>
              <a:pPr/>
              <a:t>2/25/2021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97433-645C-4185-B143-FF998E9CC2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987824" y="476672"/>
            <a:ext cx="5904656"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sr-Latn-ME" sz="3600" dirty="0" smtClean="0"/>
              <a:t>OBNOVLJIVI IZVORI ENERGIJE</a:t>
            </a:r>
            <a:endParaRPr lang="en-US" sz="3600" dirty="0"/>
          </a:p>
        </p:txBody>
      </p:sp>
      <p:sp>
        <p:nvSpPr>
          <p:cNvPr id="6" name="TextBox 5"/>
          <p:cNvSpPr txBox="1"/>
          <p:nvPr/>
        </p:nvSpPr>
        <p:spPr>
          <a:xfrm>
            <a:off x="6156176" y="6021288"/>
            <a:ext cx="269979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sr-Latn-ME" dirty="0" smtClean="0"/>
              <a:t>Milica Stanojević VIII-4</a:t>
            </a:r>
            <a:endParaRPr lang="en-US" dirty="0"/>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23554" name="Picture 2" descr="Geotermalna energija - Wikipedia"/>
          <p:cNvPicPr>
            <a:picLocks noChangeAspect="1" noChangeArrowheads="1"/>
          </p:cNvPicPr>
          <p:nvPr/>
        </p:nvPicPr>
        <p:blipFill>
          <a:blip r:embed="rId3" cstate="print"/>
          <a:srcRect/>
          <a:stretch>
            <a:fillRect/>
          </a:stretch>
        </p:blipFill>
        <p:spPr bwMode="auto">
          <a:xfrm>
            <a:off x="4644008" y="188640"/>
            <a:ext cx="4248472" cy="3186354"/>
          </a:xfrm>
          <a:prstGeom prst="rect">
            <a:avLst/>
          </a:prstGeom>
          <a:noFill/>
          <a:ln>
            <a:solidFill>
              <a:srgbClr val="0070C0"/>
            </a:solidFill>
          </a:ln>
        </p:spPr>
      </p:pic>
      <p:pic>
        <p:nvPicPr>
          <p:cNvPr id="23558" name="Picture 6" descr="eKapija | Slabo korišćenje geotermalne energije u Srbiji - Beograd napravio  katastar podzemnih izvora tople vode"/>
          <p:cNvPicPr>
            <a:picLocks noChangeAspect="1" noChangeArrowheads="1"/>
          </p:cNvPicPr>
          <p:nvPr/>
        </p:nvPicPr>
        <p:blipFill>
          <a:blip r:embed="rId4" cstate="print"/>
          <a:srcRect/>
          <a:stretch>
            <a:fillRect/>
          </a:stretch>
        </p:blipFill>
        <p:spPr bwMode="auto">
          <a:xfrm>
            <a:off x="179512" y="188640"/>
            <a:ext cx="4366840" cy="3271664"/>
          </a:xfrm>
          <a:prstGeom prst="rect">
            <a:avLst/>
          </a:prstGeom>
          <a:noFill/>
          <a:ln>
            <a:solidFill>
              <a:srgbClr val="0070C0"/>
            </a:solidFill>
          </a:ln>
        </p:spPr>
      </p:pic>
      <p:pic>
        <p:nvPicPr>
          <p:cNvPr id="23560" name="Picture 8" descr="Primjena geotermalne energije eksponencijalno raste"/>
          <p:cNvPicPr>
            <a:picLocks noChangeAspect="1" noChangeArrowheads="1"/>
          </p:cNvPicPr>
          <p:nvPr/>
        </p:nvPicPr>
        <p:blipFill>
          <a:blip r:embed="rId5" cstate="print"/>
          <a:srcRect/>
          <a:stretch>
            <a:fillRect/>
          </a:stretch>
        </p:blipFill>
        <p:spPr bwMode="auto">
          <a:xfrm>
            <a:off x="2051720" y="3573016"/>
            <a:ext cx="4608512" cy="3069342"/>
          </a:xfrm>
          <a:prstGeom prst="rect">
            <a:avLst/>
          </a:prstGeom>
          <a:noFill/>
          <a:ln>
            <a:solidFill>
              <a:srgbClr val="0070C0"/>
            </a:solidFill>
          </a:ln>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2000" r="-32000"/>
          </a:stretch>
        </a:blipFill>
        <a:effectLst/>
      </p:bgPr>
    </p:bg>
    <p:spTree>
      <p:nvGrpSpPr>
        <p:cNvPr id="1" name=""/>
        <p:cNvGrpSpPr/>
        <p:nvPr/>
      </p:nvGrpSpPr>
      <p:grpSpPr>
        <a:xfrm>
          <a:off x="0" y="0"/>
          <a:ext cx="0" cy="0"/>
          <a:chOff x="0" y="0"/>
          <a:chExt cx="0" cy="0"/>
        </a:xfrm>
      </p:grpSpPr>
      <p:sp>
        <p:nvSpPr>
          <p:cNvPr id="2" name="TextBox 1"/>
          <p:cNvSpPr txBox="1"/>
          <p:nvPr/>
        </p:nvSpPr>
        <p:spPr>
          <a:xfrm>
            <a:off x="251520" y="4797152"/>
            <a:ext cx="7560840" cy="1815882"/>
          </a:xfrm>
          <a:prstGeom prst="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2800" dirty="0" smtClean="0"/>
              <a:t>Obnovljiva energija se stvara iz prirodnih izvora, </a:t>
            </a:r>
            <a:r>
              <a:rPr lang="vi-VN" sz="2800" b="1" dirty="0" smtClean="0"/>
              <a:t>snage sunčeve svetlosti, vetra,</a:t>
            </a:r>
            <a:r>
              <a:rPr lang="sr-Latn-ME" sz="2800" b="1" dirty="0" smtClean="0"/>
              <a:t> </a:t>
            </a:r>
            <a:r>
              <a:rPr lang="sr-Latn-ME" sz="2800" b="1" dirty="0" smtClean="0">
                <a:latin typeface="Arial" pitchFamily="34" charset="0"/>
                <a:cs typeface="Arial" pitchFamily="34" charset="0"/>
              </a:rPr>
              <a:t>talasa </a:t>
            </a:r>
            <a:r>
              <a:rPr lang="vi-VN" sz="2800" b="1" dirty="0" smtClean="0">
                <a:latin typeface="Arial" pitchFamily="34" charset="0"/>
                <a:cs typeface="Arial" pitchFamily="34" charset="0"/>
              </a:rPr>
              <a:t>i</a:t>
            </a:r>
            <a:r>
              <a:rPr lang="vi-VN" sz="2800" b="1" dirty="0" smtClean="0"/>
              <a:t> geotermalne toplote</a:t>
            </a:r>
            <a:r>
              <a:rPr lang="vi-VN" sz="2800" dirty="0" smtClean="0"/>
              <a:t> koji su obnovljeni</a:t>
            </a:r>
            <a:endParaRPr lang="sr-Latn-ME" sz="2800" dirty="0" smtClean="0"/>
          </a:p>
        </p:txBody>
      </p:sp>
    </p:spTree>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TextBox 2"/>
          <p:cNvSpPr txBox="1"/>
          <p:nvPr/>
        </p:nvSpPr>
        <p:spPr>
          <a:xfrm>
            <a:off x="251520" y="260648"/>
            <a:ext cx="4032448"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ME" sz="3200" dirty="0" smtClean="0">
                <a:latin typeface="Arial" pitchFamily="34" charset="0"/>
                <a:cs typeface="Arial" pitchFamily="34" charset="0"/>
              </a:rPr>
              <a:t>Sunčeva energija</a:t>
            </a:r>
            <a:endParaRPr lang="en-US" sz="3200" dirty="0">
              <a:latin typeface="Arial" pitchFamily="34" charset="0"/>
              <a:cs typeface="Arial" pitchFamily="34" charset="0"/>
            </a:endParaRPr>
          </a:p>
        </p:txBody>
      </p:sp>
      <p:sp>
        <p:nvSpPr>
          <p:cNvPr id="4" name="TextBox 3"/>
          <p:cNvSpPr txBox="1"/>
          <p:nvPr/>
        </p:nvSpPr>
        <p:spPr>
          <a:xfrm>
            <a:off x="251520" y="1124744"/>
            <a:ext cx="8280920"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sr-Latn-ME" sz="2000" dirty="0" smtClean="0">
                <a:latin typeface="Arial" pitchFamily="34" charset="0"/>
                <a:cs typeface="Arial" pitchFamily="34" charset="0"/>
              </a:rPr>
              <a:t>Zbog praktično neiscrpne količine energije Sunčevog zračenja, koje predstavlja osnovni izvor života na Zemlji i velikog broja prednosti odnosu na sve ostale korišćene izvore, danas se sa izuzetnom pažnjom vrše istraživanja u cilju razvoja efikasnih tehnologija korišćenja energije Sunčevog zračenja za zadovoljavanje čovjekovih, svakim danom sve izraženijih, energetskih potreba. </a:t>
            </a:r>
            <a:endParaRPr lang="sr-Latn-ME" sz="2000" dirty="0">
              <a:latin typeface="Arial" pitchFamily="34" charset="0"/>
              <a:cs typeface="Arial" pitchFamily="34" charset="0"/>
            </a:endParaRPr>
          </a:p>
        </p:txBody>
      </p:sp>
      <p:sp>
        <p:nvSpPr>
          <p:cNvPr id="5" name="TextBox 4"/>
          <p:cNvSpPr txBox="1"/>
          <p:nvPr/>
        </p:nvSpPr>
        <p:spPr>
          <a:xfrm>
            <a:off x="251520" y="3356992"/>
            <a:ext cx="7632848" cy="22467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vi-VN" sz="2000" dirty="0"/>
              <a:t>Direktno pretvaranje Sunčeve energije u druge oblike, naročito u električnu energiju, vrši se relativno lako i jednostavno, znatno lakše nego pretvaranje bilo kog drugog oblika energije. Energija Sunca danas se koristi uz pomoć solarnih kolektora za zagrijavanje vode i prostora, proizvodnju električne energije uz pomoć fotonaponskih ćelija ili pasivno u građevinarstvu pomoću arhitektonskih mjera sa ciljem grijanja i osvjetljavanja prostora.</a:t>
            </a:r>
            <a:endParaRPr lang="en-US" sz="2000" dirty="0"/>
          </a:p>
        </p:txBody>
      </p:sp>
    </p:spTree>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2050" name="Picture 2" descr="SRPSKI SREDNJOŠKOLCI OSMISLILI KAKO DA SE BOLJE KORISTI SUNČEVA ENERGIJA -  E2 Portal"/>
          <p:cNvPicPr>
            <a:picLocks noChangeAspect="1" noChangeArrowheads="1"/>
          </p:cNvPicPr>
          <p:nvPr/>
        </p:nvPicPr>
        <p:blipFill>
          <a:blip r:embed="rId3" cstate="print"/>
          <a:srcRect/>
          <a:stretch>
            <a:fillRect/>
          </a:stretch>
        </p:blipFill>
        <p:spPr bwMode="auto">
          <a:xfrm>
            <a:off x="1403648" y="332656"/>
            <a:ext cx="5544616" cy="2772308"/>
          </a:xfrm>
          <a:prstGeom prst="rect">
            <a:avLst/>
          </a:prstGeom>
          <a:noFill/>
          <a:ln>
            <a:solidFill>
              <a:srgbClr val="FFC000"/>
            </a:solidFill>
          </a:ln>
        </p:spPr>
      </p:pic>
      <p:pic>
        <p:nvPicPr>
          <p:cNvPr id="2056" name="Picture 8" descr="Solarna energija biće sve jeftinija | Taster"/>
          <p:cNvPicPr>
            <a:picLocks noChangeAspect="1" noChangeArrowheads="1"/>
          </p:cNvPicPr>
          <p:nvPr/>
        </p:nvPicPr>
        <p:blipFill>
          <a:blip r:embed="rId4" cstate="print"/>
          <a:srcRect/>
          <a:stretch>
            <a:fillRect/>
          </a:stretch>
        </p:blipFill>
        <p:spPr bwMode="auto">
          <a:xfrm>
            <a:off x="4355976" y="3429000"/>
            <a:ext cx="4464496" cy="2982746"/>
          </a:xfrm>
          <a:prstGeom prst="rect">
            <a:avLst/>
          </a:prstGeom>
          <a:noFill/>
          <a:ln>
            <a:solidFill>
              <a:srgbClr val="FFC000"/>
            </a:solidFill>
          </a:ln>
        </p:spPr>
      </p:pic>
      <p:pic>
        <p:nvPicPr>
          <p:cNvPr id="2058" name="Picture 10" descr="SOLARNA ENERGIJA - EkoSpark"/>
          <p:cNvPicPr>
            <a:picLocks noChangeAspect="1" noChangeArrowheads="1"/>
          </p:cNvPicPr>
          <p:nvPr/>
        </p:nvPicPr>
        <p:blipFill>
          <a:blip r:embed="rId5" cstate="print"/>
          <a:srcRect/>
          <a:stretch>
            <a:fillRect/>
          </a:stretch>
        </p:blipFill>
        <p:spPr bwMode="auto">
          <a:xfrm>
            <a:off x="251520" y="3356992"/>
            <a:ext cx="3672408" cy="3264363"/>
          </a:xfrm>
          <a:prstGeom prst="rect">
            <a:avLst/>
          </a:prstGeom>
          <a:noFill/>
          <a:ln>
            <a:solidFill>
              <a:srgbClr val="FFC000"/>
            </a:solidFill>
          </a:ln>
        </p:spPr>
      </p:pic>
    </p:spTree>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95536" y="1268760"/>
            <a:ext cx="8280920"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sr-Latn-ME" sz="2000" dirty="0" smtClean="0">
                <a:latin typeface="Arial" pitchFamily="34" charset="0"/>
                <a:cs typeface="Arial" pitchFamily="34" charset="0"/>
              </a:rPr>
              <a:t>Postoje delovi Zemlje na kojima duvaju takozvani stalni (planetarni) vetrovi i na tim područjima je iskorištavanje energije vetra najisplativije. Dobre pozicije su obale okeana i pučina mora. Pučina se ističe kao najbolja pozicija zbog stalnosti vetrova. Kod pretvaranja kinetičke energije vetra u mehaničku energiju (okretanje osovine generatora) iskorištava se samo razlika brzine vetra na ulazu i na izlazu.</a:t>
            </a:r>
            <a:endParaRPr lang="sr-Latn-ME" sz="2000" dirty="0">
              <a:latin typeface="Arial" pitchFamily="34" charset="0"/>
              <a:cs typeface="Arial" pitchFamily="34" charset="0"/>
            </a:endParaRPr>
          </a:p>
        </p:txBody>
      </p:sp>
      <p:sp>
        <p:nvSpPr>
          <p:cNvPr id="3" name="TextBox 2"/>
          <p:cNvSpPr txBox="1"/>
          <p:nvPr/>
        </p:nvSpPr>
        <p:spPr>
          <a:xfrm>
            <a:off x="395536" y="332656"/>
            <a:ext cx="381642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sr-Latn-ME" sz="3600" dirty="0" smtClean="0"/>
              <a:t>Energija vetra</a:t>
            </a:r>
            <a:endParaRPr lang="en-US" sz="3600" dirty="0"/>
          </a:p>
        </p:txBody>
      </p:sp>
      <p:sp>
        <p:nvSpPr>
          <p:cNvPr id="4" name="TextBox 3"/>
          <p:cNvSpPr txBox="1"/>
          <p:nvPr/>
        </p:nvSpPr>
        <p:spPr>
          <a:xfrm>
            <a:off x="827584" y="4005064"/>
            <a:ext cx="6840760" cy="646331"/>
          </a:xfrm>
          <a:prstGeom prst="rect">
            <a:avLst/>
          </a:prstGeom>
          <a:noFill/>
        </p:spPr>
        <p:txBody>
          <a:bodyPr wrap="square" rtlCol="0">
            <a:spAutoFit/>
          </a:bodyPr>
          <a:lstStyle/>
          <a:p>
            <a:r>
              <a:rPr lang="en-US" dirty="0"/>
              <a:t/>
            </a:r>
            <a:br>
              <a:rPr lang="en-US" dirty="0"/>
            </a:br>
            <a:endParaRPr lang="en-US" dirty="0"/>
          </a:p>
        </p:txBody>
      </p:sp>
      <p:sp>
        <p:nvSpPr>
          <p:cNvPr id="5" name="TextBox 4"/>
          <p:cNvSpPr txBox="1"/>
          <p:nvPr/>
        </p:nvSpPr>
        <p:spPr>
          <a:xfrm>
            <a:off x="395536" y="3429000"/>
            <a:ext cx="7920880" cy="249299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sr-Latn-ME" sz="2000" b="1" dirty="0" smtClean="0">
                <a:latin typeface="Arial" pitchFamily="34" charset="0"/>
                <a:cs typeface="Arial" pitchFamily="34" charset="0"/>
              </a:rPr>
              <a:t>Vetrogeneratori </a:t>
            </a:r>
            <a:r>
              <a:rPr lang="sr-Latn-ME" sz="2000" dirty="0" smtClean="0">
                <a:latin typeface="Arial" pitchFamily="34" charset="0"/>
                <a:cs typeface="Arial" pitchFamily="34" charset="0"/>
              </a:rPr>
              <a:t>ili </a:t>
            </a:r>
            <a:r>
              <a:rPr lang="sr-Latn-ME" sz="2000" b="1" dirty="0" smtClean="0">
                <a:latin typeface="Arial" pitchFamily="34" charset="0"/>
                <a:cs typeface="Arial" pitchFamily="34" charset="0"/>
              </a:rPr>
              <a:t>veteroelektrane</a:t>
            </a:r>
            <a:r>
              <a:rPr lang="sr-Latn-ME" sz="2000" dirty="0" smtClean="0">
                <a:latin typeface="Arial" pitchFamily="34" charset="0"/>
                <a:cs typeface="Arial" pitchFamily="34" charset="0"/>
              </a:rPr>
              <a:t>, su vrsta elektrana koja koristi energiju vetra, koji je obnovljen izvor energije. Vetrogeneratori se sastoje od nošenja konstrukcije u obliku stuba, vetroturbina, generatora električne energije, dela koja regulišu brzinu obrtanja generatora i izlaza na napuhavanje vetrogeneratora i priključka na neki sistem za akumuliranje energije ili na električnoj mreži.</a:t>
            </a:r>
          </a:p>
          <a:p>
            <a:r>
              <a:rPr lang="en-US" dirty="0"/>
              <a:t/>
            </a:r>
            <a:br>
              <a:rPr lang="en-US" dirty="0"/>
            </a:br>
            <a:endParaRPr lang="en-US" dirty="0"/>
          </a:p>
        </p:txBody>
      </p:sp>
    </p:spTree>
  </p:cSld>
  <p:clrMapOvr>
    <a:masterClrMapping/>
  </p:clrMapOvr>
  <p:transition>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9458" name="Picture 2" descr="Енергија вјетра — Википедија"/>
          <p:cNvPicPr>
            <a:picLocks noChangeAspect="1" noChangeArrowheads="1"/>
          </p:cNvPicPr>
          <p:nvPr/>
        </p:nvPicPr>
        <p:blipFill>
          <a:blip r:embed="rId3" cstate="print"/>
          <a:srcRect/>
          <a:stretch>
            <a:fillRect/>
          </a:stretch>
        </p:blipFill>
        <p:spPr bwMode="auto">
          <a:xfrm>
            <a:off x="467544" y="188640"/>
            <a:ext cx="2628292" cy="3504389"/>
          </a:xfrm>
          <a:prstGeom prst="rect">
            <a:avLst/>
          </a:prstGeom>
          <a:noFill/>
        </p:spPr>
      </p:pic>
      <p:pic>
        <p:nvPicPr>
          <p:cNvPr id="19460" name="Picture 4" descr="Energija vetra: Plan B za zelenu budućnost Srbije"/>
          <p:cNvPicPr>
            <a:picLocks noChangeAspect="1" noChangeArrowheads="1"/>
          </p:cNvPicPr>
          <p:nvPr/>
        </p:nvPicPr>
        <p:blipFill>
          <a:blip r:embed="rId4" cstate="print"/>
          <a:srcRect/>
          <a:stretch>
            <a:fillRect/>
          </a:stretch>
        </p:blipFill>
        <p:spPr bwMode="auto">
          <a:xfrm>
            <a:off x="3491880" y="836712"/>
            <a:ext cx="5435809" cy="2591205"/>
          </a:xfrm>
          <a:prstGeom prst="rect">
            <a:avLst/>
          </a:prstGeom>
          <a:noFill/>
        </p:spPr>
      </p:pic>
      <p:pic>
        <p:nvPicPr>
          <p:cNvPr id="19462" name="Picture 6" descr="Obnovljivi izvori energije - trendovi u Srbiji i svetu - Klima101"/>
          <p:cNvPicPr>
            <a:picLocks noChangeAspect="1" noChangeArrowheads="1"/>
          </p:cNvPicPr>
          <p:nvPr/>
        </p:nvPicPr>
        <p:blipFill>
          <a:blip r:embed="rId5" cstate="print"/>
          <a:srcRect/>
          <a:stretch>
            <a:fillRect/>
          </a:stretch>
        </p:blipFill>
        <p:spPr bwMode="auto">
          <a:xfrm>
            <a:off x="323528" y="4005064"/>
            <a:ext cx="8350219" cy="2636912"/>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536" y="404664"/>
            <a:ext cx="396044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sr-Latn-ME" sz="3600" dirty="0" smtClean="0">
                <a:latin typeface="Arial" pitchFamily="34" charset="0"/>
                <a:cs typeface="Arial" pitchFamily="34" charset="0"/>
              </a:rPr>
              <a:t>Energija talasa</a:t>
            </a:r>
            <a:endParaRPr lang="en-US" sz="3600" dirty="0">
              <a:latin typeface="Arial" pitchFamily="34" charset="0"/>
              <a:cs typeface="Arial" pitchFamily="34" charset="0"/>
            </a:endParaRPr>
          </a:p>
        </p:txBody>
      </p:sp>
      <p:sp>
        <p:nvSpPr>
          <p:cNvPr id="3" name="TextBox 2"/>
          <p:cNvSpPr txBox="1"/>
          <p:nvPr/>
        </p:nvSpPr>
        <p:spPr>
          <a:xfrm>
            <a:off x="395536" y="1412776"/>
            <a:ext cx="7920880"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vi-VN" sz="2000" dirty="0"/>
              <a:t>Da bismo mogli da koristimo energiju talasa kao izvor struje </a:t>
            </a:r>
            <a:r>
              <a:rPr lang="vi-VN" sz="2000" dirty="0" smtClean="0"/>
              <a:t>neo</a:t>
            </a:r>
            <a:r>
              <a:rPr lang="sr-Latn-ME" sz="2000" dirty="0" smtClean="0">
                <a:latin typeface="Arial" pitchFamily="34" charset="0"/>
                <a:cs typeface="Arial" pitchFamily="34" charset="0"/>
              </a:rPr>
              <a:t>p</a:t>
            </a:r>
            <a:r>
              <a:rPr lang="vi-VN" sz="2000" dirty="0" smtClean="0"/>
              <a:t>hodno </a:t>
            </a:r>
            <a:r>
              <a:rPr lang="vi-VN" sz="2000" dirty="0"/>
              <a:t>je da su oni konstantni, </a:t>
            </a:r>
            <a:r>
              <a:rPr lang="vi-VN" sz="2000" dirty="0" smtClean="0"/>
              <a:t>odnosno, </a:t>
            </a:r>
            <a:r>
              <a:rPr lang="vi-VN" sz="2000" dirty="0"/>
              <a:t>da na određenoj lokaciji duvaju stalni vetrovi.</a:t>
            </a:r>
          </a:p>
          <a:p>
            <a:r>
              <a:rPr lang="vi-VN" dirty="0"/>
              <a:t/>
            </a:r>
            <a:br>
              <a:rPr lang="vi-VN" dirty="0"/>
            </a:br>
            <a:endParaRPr lang="en-US" dirty="0"/>
          </a:p>
        </p:txBody>
      </p:sp>
      <p:sp>
        <p:nvSpPr>
          <p:cNvPr id="4" name="TextBox 3"/>
          <p:cNvSpPr txBox="1"/>
          <p:nvPr/>
        </p:nvSpPr>
        <p:spPr>
          <a:xfrm>
            <a:off x="395536" y="3284984"/>
            <a:ext cx="7992888"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vi-VN" sz="2000" b="1" dirty="0"/>
              <a:t>Hidroelektrana</a:t>
            </a:r>
            <a:r>
              <a:rPr lang="vi-VN" sz="2000" dirty="0"/>
              <a:t> je postrojenje u kojem se </a:t>
            </a:r>
            <a:r>
              <a:rPr lang="sr-Latn-ME" sz="2000" dirty="0" smtClean="0">
                <a:latin typeface="Arial" pitchFamily="34" charset="0"/>
                <a:cs typeface="Arial" pitchFamily="34" charset="0"/>
              </a:rPr>
              <a:t>potencijalna</a:t>
            </a:r>
            <a:r>
              <a:rPr lang="vi-VN" sz="2000" dirty="0" smtClean="0"/>
              <a:t> </a:t>
            </a:r>
            <a:r>
              <a:rPr lang="sr-Latn-ME" sz="2000" dirty="0" smtClean="0">
                <a:latin typeface="Arial" pitchFamily="34" charset="0"/>
                <a:cs typeface="Arial" pitchFamily="34" charset="0"/>
              </a:rPr>
              <a:t>energija vode</a:t>
            </a:r>
            <a:r>
              <a:rPr lang="vi-VN" sz="2000" dirty="0"/>
              <a:t> najprije pretvara u </a:t>
            </a:r>
            <a:r>
              <a:rPr lang="sr-Latn-ME" sz="2000" dirty="0" smtClean="0">
                <a:latin typeface="Arial" pitchFamily="34" charset="0"/>
                <a:cs typeface="Arial" pitchFamily="34" charset="0"/>
              </a:rPr>
              <a:t>kinetičku energiju</a:t>
            </a:r>
            <a:r>
              <a:rPr lang="vi-VN" sz="2000" dirty="0"/>
              <a:t> njezinog strujanja, a potom u mehaničku </a:t>
            </a:r>
            <a:r>
              <a:rPr lang="sr-Latn-ME" sz="2000" dirty="0" smtClean="0">
                <a:latin typeface="Arial" pitchFamily="34" charset="0"/>
                <a:cs typeface="Arial" pitchFamily="34" charset="0"/>
              </a:rPr>
              <a:t>energiju </a:t>
            </a:r>
            <a:r>
              <a:rPr lang="vi-VN" sz="2000" dirty="0" smtClean="0"/>
              <a:t>vrtnje </a:t>
            </a:r>
            <a:r>
              <a:rPr lang="vi-VN" sz="2000" dirty="0"/>
              <a:t>vratila turbine te, konačno u </a:t>
            </a:r>
            <a:r>
              <a:rPr lang="sr-Latn-ME" sz="2000" dirty="0" smtClean="0">
                <a:latin typeface="Arial" pitchFamily="34" charset="0"/>
                <a:cs typeface="Arial" pitchFamily="34" charset="0"/>
              </a:rPr>
              <a:t>električnu enrgiju</a:t>
            </a:r>
            <a:r>
              <a:rPr lang="vi-VN" sz="2000" dirty="0"/>
              <a:t> </a:t>
            </a:r>
            <a:r>
              <a:rPr lang="vi-VN" sz="2000" dirty="0" smtClean="0"/>
              <a:t>u</a:t>
            </a:r>
            <a:r>
              <a:rPr lang="sr-Latn-ME" sz="2000" dirty="0" smtClean="0"/>
              <a:t> </a:t>
            </a:r>
            <a:r>
              <a:rPr lang="sr-Latn-ME" sz="2000" dirty="0" smtClean="0">
                <a:latin typeface="Arial" pitchFamily="34" charset="0"/>
                <a:cs typeface="Arial" pitchFamily="34" charset="0"/>
              </a:rPr>
              <a:t>električnom generatoru</a:t>
            </a:r>
            <a:r>
              <a:rPr lang="vi-VN" sz="2000" dirty="0" smtClean="0"/>
              <a:t>. </a:t>
            </a:r>
            <a:r>
              <a:rPr lang="vi-VN" sz="2000" dirty="0"/>
              <a:t>Hidroelektranu u širem smislu čine i sve građevine i postrojenja, koje služe za prikupljanje (akumuliranje), dovođenje i odvođenje vode </a:t>
            </a:r>
            <a:r>
              <a:rPr lang="vi-VN" sz="2000" dirty="0" smtClean="0">
                <a:latin typeface="Arial" pitchFamily="34" charset="0"/>
                <a:cs typeface="Arial" pitchFamily="34" charset="0"/>
              </a:rPr>
              <a:t>(</a:t>
            </a:r>
            <a:r>
              <a:rPr lang="sr-Latn-ME" sz="2000" dirty="0" smtClean="0">
                <a:latin typeface="Arial" pitchFamily="34" charset="0"/>
                <a:cs typeface="Arial" pitchFamily="34" charset="0"/>
              </a:rPr>
              <a:t>brana</a:t>
            </a:r>
            <a:r>
              <a:rPr lang="vi-VN" sz="2000" dirty="0" smtClean="0">
                <a:latin typeface="Arial" pitchFamily="34" charset="0"/>
                <a:cs typeface="Arial" pitchFamily="34" charset="0"/>
              </a:rPr>
              <a:t>,</a:t>
            </a:r>
            <a:r>
              <a:rPr lang="vi-VN" sz="2000" dirty="0" smtClean="0"/>
              <a:t> </a:t>
            </a:r>
            <a:r>
              <a:rPr lang="vi-VN" sz="2000" dirty="0"/>
              <a:t>zahvati, dovodni i odvodni kanali, cjevovodi itd.), pretvorbu energije </a:t>
            </a:r>
            <a:r>
              <a:rPr lang="vi-VN" sz="2000" dirty="0" smtClean="0">
                <a:latin typeface="Arial" pitchFamily="34" charset="0"/>
                <a:cs typeface="Arial" pitchFamily="34" charset="0"/>
              </a:rPr>
              <a:t>(</a:t>
            </a:r>
            <a:r>
              <a:rPr lang="sr-Latn-ME" sz="2000" dirty="0" smtClean="0">
                <a:latin typeface="Arial" pitchFamily="34" charset="0"/>
                <a:cs typeface="Arial" pitchFamily="34" charset="0"/>
              </a:rPr>
              <a:t>vodne turbine</a:t>
            </a:r>
            <a:r>
              <a:rPr lang="vi-VN" sz="2000" dirty="0" smtClean="0">
                <a:latin typeface="Arial" pitchFamily="34" charset="0"/>
                <a:cs typeface="Arial" pitchFamily="34" charset="0"/>
              </a:rPr>
              <a:t>,</a:t>
            </a:r>
            <a:r>
              <a:rPr lang="vi-VN" sz="2000" dirty="0" smtClean="0"/>
              <a:t> </a:t>
            </a:r>
            <a:r>
              <a:rPr lang="vi-VN" sz="2000" dirty="0"/>
              <a:t>generatori), </a:t>
            </a:r>
            <a:r>
              <a:rPr lang="sr-Latn-ME" sz="2000" dirty="0" smtClean="0">
                <a:latin typeface="Arial" pitchFamily="34" charset="0"/>
                <a:cs typeface="Arial" pitchFamily="34" charset="0"/>
              </a:rPr>
              <a:t>transformaciju</a:t>
            </a:r>
            <a:r>
              <a:rPr lang="vi-VN" sz="2000" dirty="0"/>
              <a:t> i razvod električne energije (rasklopna postrojenja, dalekovodi) te za smještaj i upravljanje cijelim </a:t>
            </a:r>
            <a:r>
              <a:rPr lang="vi-VN" sz="2000" dirty="0" smtClean="0">
                <a:latin typeface="Arial" pitchFamily="34" charset="0"/>
                <a:cs typeface="Arial" pitchFamily="34" charset="0"/>
              </a:rPr>
              <a:t>s</a:t>
            </a:r>
            <a:r>
              <a:rPr lang="sr-Latn-ME" sz="2000" dirty="0">
                <a:latin typeface="Arial" pitchFamily="34" charset="0"/>
                <a:cs typeface="Arial" pitchFamily="34" charset="0"/>
              </a:rPr>
              <a:t>a</a:t>
            </a:r>
            <a:r>
              <a:rPr lang="vi-VN" sz="2000" dirty="0" smtClean="0">
                <a:latin typeface="Arial" pitchFamily="34" charset="0"/>
                <a:cs typeface="Arial" pitchFamily="34" charset="0"/>
              </a:rPr>
              <a:t>stavom</a:t>
            </a:r>
            <a:r>
              <a:rPr lang="sr-Latn-ME" sz="2000" dirty="0" smtClean="0">
                <a:latin typeface="Arial" pitchFamily="34" charset="0"/>
                <a:cs typeface="Arial" pitchFamily="34" charset="0"/>
              </a:rPr>
              <a:t>.</a:t>
            </a:r>
            <a:endParaRPr lang="en-US" sz="2000" dirty="0">
              <a:latin typeface="Arial" pitchFamily="34" charset="0"/>
              <a:cs typeface="Arial" pitchFamily="34" charset="0"/>
            </a:endParaRPr>
          </a:p>
        </p:txBody>
      </p:sp>
    </p:spTree>
  </p:cSld>
  <p:clrMapOvr>
    <a:masterClrMapping/>
  </p:clrMapOvr>
  <p:transition>
    <p:spli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5000" r="-65000"/>
          </a:stretch>
        </a:blipFill>
        <a:effectLst/>
      </p:bgPr>
    </p:bg>
    <p:spTree>
      <p:nvGrpSpPr>
        <p:cNvPr id="1" name=""/>
        <p:cNvGrpSpPr/>
        <p:nvPr/>
      </p:nvGrpSpPr>
      <p:grpSpPr>
        <a:xfrm>
          <a:off x="0" y="0"/>
          <a:ext cx="0" cy="0"/>
          <a:chOff x="0" y="0"/>
          <a:chExt cx="0" cy="0"/>
        </a:xfrm>
      </p:grpSpPr>
      <p:pic>
        <p:nvPicPr>
          <p:cNvPr id="20482" name="Picture 2" descr="Norveška: 96 odsto struje proizvodi hidroelektrana | Edukacija"/>
          <p:cNvPicPr>
            <a:picLocks noChangeAspect="1" noChangeArrowheads="1"/>
          </p:cNvPicPr>
          <p:nvPr/>
        </p:nvPicPr>
        <p:blipFill>
          <a:blip r:embed="rId3" cstate="print"/>
          <a:srcRect/>
          <a:stretch>
            <a:fillRect/>
          </a:stretch>
        </p:blipFill>
        <p:spPr bwMode="auto">
          <a:xfrm>
            <a:off x="179512" y="332656"/>
            <a:ext cx="5076056" cy="2252857"/>
          </a:xfrm>
          <a:prstGeom prst="rect">
            <a:avLst/>
          </a:prstGeom>
          <a:noFill/>
          <a:ln>
            <a:solidFill>
              <a:schemeClr val="tx2">
                <a:lumMod val="50000"/>
              </a:schemeClr>
            </a:solidFill>
          </a:ln>
        </p:spPr>
      </p:pic>
      <p:pic>
        <p:nvPicPr>
          <p:cNvPr id="20484" name="Picture 4" descr="Датотека:He potpec.jpg — Википедија"/>
          <p:cNvPicPr>
            <a:picLocks noChangeAspect="1" noChangeArrowheads="1"/>
          </p:cNvPicPr>
          <p:nvPr/>
        </p:nvPicPr>
        <p:blipFill>
          <a:blip r:embed="rId4" cstate="print"/>
          <a:srcRect/>
          <a:stretch>
            <a:fillRect/>
          </a:stretch>
        </p:blipFill>
        <p:spPr bwMode="auto">
          <a:xfrm>
            <a:off x="5436096" y="332656"/>
            <a:ext cx="3496762" cy="2338460"/>
          </a:xfrm>
          <a:prstGeom prst="rect">
            <a:avLst/>
          </a:prstGeom>
          <a:noFill/>
          <a:ln>
            <a:solidFill>
              <a:schemeClr val="tx2">
                <a:lumMod val="50000"/>
              </a:schemeClr>
            </a:solidFill>
          </a:ln>
        </p:spPr>
      </p:pic>
      <p:pic>
        <p:nvPicPr>
          <p:cNvPr id="20486" name="Picture 6" descr="Хидроелектрана — Википедија"/>
          <p:cNvPicPr>
            <a:picLocks noChangeAspect="1" noChangeArrowheads="1"/>
          </p:cNvPicPr>
          <p:nvPr/>
        </p:nvPicPr>
        <p:blipFill>
          <a:blip r:embed="rId5" cstate="print"/>
          <a:srcRect/>
          <a:stretch>
            <a:fillRect/>
          </a:stretch>
        </p:blipFill>
        <p:spPr bwMode="auto">
          <a:xfrm>
            <a:off x="1835696" y="2996952"/>
            <a:ext cx="4824536" cy="3608755"/>
          </a:xfrm>
          <a:prstGeom prst="rect">
            <a:avLst/>
          </a:prstGeom>
          <a:noFill/>
          <a:ln>
            <a:solidFill>
              <a:schemeClr val="tx2">
                <a:lumMod val="50000"/>
              </a:schemeClr>
            </a:solidFill>
          </a:ln>
        </p:spPr>
      </p:pic>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51520" y="188640"/>
            <a:ext cx="5616624"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Latn-ME" sz="3600" dirty="0" smtClean="0">
                <a:latin typeface="Arial" pitchFamily="34" charset="0"/>
                <a:cs typeface="Arial" pitchFamily="34" charset="0"/>
              </a:rPr>
              <a:t>Geometralna energija</a:t>
            </a:r>
            <a:endParaRPr lang="en-US" sz="3600" dirty="0">
              <a:latin typeface="Arial" pitchFamily="34" charset="0"/>
              <a:cs typeface="Arial" pitchFamily="34" charset="0"/>
            </a:endParaRPr>
          </a:p>
        </p:txBody>
      </p:sp>
      <p:sp>
        <p:nvSpPr>
          <p:cNvPr id="4" name="TextBox 3"/>
          <p:cNvSpPr txBox="1"/>
          <p:nvPr/>
        </p:nvSpPr>
        <p:spPr>
          <a:xfrm>
            <a:off x="6012160" y="188640"/>
            <a:ext cx="2952328" cy="64633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sr-Latn-ME" dirty="0">
                <a:latin typeface="Arial" pitchFamily="34" charset="0"/>
                <a:cs typeface="Arial" pitchFamily="34" charset="0"/>
              </a:rPr>
              <a:t>I</a:t>
            </a:r>
            <a:r>
              <a:rPr lang="sr-Latn-ME" dirty="0" smtClean="0">
                <a:latin typeface="Arial" pitchFamily="34" charset="0"/>
                <a:cs typeface="Arial" pitchFamily="34" charset="0"/>
              </a:rPr>
              <a:t>spod Zemljine površine nalaze se ogromne zalihe toplinske energije - </a:t>
            </a:r>
            <a:r>
              <a:rPr lang="sr-Latn-ME" b="1" dirty="0" smtClean="0">
                <a:latin typeface="Arial" pitchFamily="34" charset="0"/>
                <a:cs typeface="Arial" pitchFamily="34" charset="0"/>
              </a:rPr>
              <a:t>geotermalna energija</a:t>
            </a:r>
            <a:r>
              <a:rPr lang="sr-Latn-ME" dirty="0" smtClean="0">
                <a:latin typeface="Arial" pitchFamily="34" charset="0"/>
                <a:cs typeface="Arial" pitchFamily="34" charset="0"/>
              </a:rPr>
              <a:t>. Naziv geotermalno dolazi od grčkih riječi </a:t>
            </a:r>
            <a:r>
              <a:rPr lang="sr-Latn-ME" i="1" dirty="0" smtClean="0">
                <a:latin typeface="Arial" pitchFamily="34" charset="0"/>
                <a:cs typeface="Arial" pitchFamily="34" charset="0"/>
              </a:rPr>
              <a:t>geo</a:t>
            </a:r>
            <a:r>
              <a:rPr lang="sr-Latn-ME" dirty="0" smtClean="0">
                <a:latin typeface="Arial" pitchFamily="34" charset="0"/>
                <a:cs typeface="Arial" pitchFamily="34" charset="0"/>
              </a:rPr>
              <a:t>, što znači zemlja i </a:t>
            </a:r>
            <a:r>
              <a:rPr lang="sr-Latn-ME" i="1" dirty="0" smtClean="0">
                <a:latin typeface="Arial" pitchFamily="34" charset="0"/>
                <a:cs typeface="Arial" pitchFamily="34" charset="0"/>
              </a:rPr>
              <a:t>therme</a:t>
            </a:r>
            <a:r>
              <a:rPr lang="sr-Latn-ME" dirty="0" smtClean="0">
                <a:latin typeface="Arial" pitchFamily="34" charset="0"/>
                <a:cs typeface="Arial" pitchFamily="34" charset="0"/>
              </a:rPr>
              <a:t>, što znači toplina. Geotermalna energija je toplinska energija koja se stvara u unutrašnjosti Zemlje polaganim raspadanjem radioaktivnih elemenata, kemijskim reakcijama ili trenjem pri kretanju tektonskih masa. Količina takve energije je tako velika da se može smatrati skoro neiscrpnom, pa je prema tome geotermalna energija obnovljivi izvor energije. </a:t>
            </a:r>
            <a:endParaRPr lang="sr-Latn-ME" dirty="0">
              <a:latin typeface="Arial" pitchFamily="34" charset="0"/>
              <a:cs typeface="Arial" pitchFamily="34" charset="0"/>
            </a:endParaRPr>
          </a:p>
        </p:txBody>
      </p:sp>
      <p:pic>
        <p:nvPicPr>
          <p:cNvPr id="22530" name="Picture 2" descr="Energetska budućnost Hrvatske: Geotermalna energija – tako blizu, a tako  daleko"/>
          <p:cNvPicPr>
            <a:picLocks noChangeAspect="1" noChangeArrowheads="1"/>
          </p:cNvPicPr>
          <p:nvPr/>
        </p:nvPicPr>
        <p:blipFill>
          <a:blip r:embed="rId3" cstate="print"/>
          <a:srcRect/>
          <a:stretch>
            <a:fillRect/>
          </a:stretch>
        </p:blipFill>
        <p:spPr bwMode="auto">
          <a:xfrm>
            <a:off x="395536" y="1268760"/>
            <a:ext cx="5184576" cy="5184577"/>
          </a:xfrm>
          <a:prstGeom prst="rect">
            <a:avLst/>
          </a:prstGeom>
          <a:noFill/>
        </p:spPr>
      </p:pic>
    </p:spTree>
  </p:cSld>
  <p:clrMapOvr>
    <a:masterClrMapping/>
  </p:clrMapOvr>
  <p:transition>
    <p:circl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319</Words>
  <Application>Microsoft Office PowerPoint</Application>
  <PresentationFormat>On-screen Show (4:3)</PresentationFormat>
  <Paragraphs>17</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Slide 1</vt:lpstr>
      <vt:lpstr>Slide 2</vt:lpstr>
      <vt:lpstr>Slide 3</vt:lpstr>
      <vt:lpstr>Slide 4</vt:lpstr>
      <vt:lpstr>Slide 5</vt:lpstr>
      <vt:lpstr>Slide 6</vt:lpstr>
      <vt:lpstr>Slide 7</vt:lpstr>
      <vt:lpstr>Slide 8</vt:lpstr>
      <vt:lpstr>Slide 9</vt:lpstr>
      <vt:lpstr>Slide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Vladimir</dc:creator>
  <cp:lastModifiedBy>Vladimir</cp:lastModifiedBy>
  <cp:revision>10</cp:revision>
  <dcterms:created xsi:type="dcterms:W3CDTF">2021-02-25T09:35:07Z</dcterms:created>
  <dcterms:modified xsi:type="dcterms:W3CDTF">2021-02-25T11:08:04Z</dcterms:modified>
</cp:coreProperties>
</file>