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2"/>
  </p:notesMasterIdLst>
  <p:sldIdLst>
    <p:sldId id="257" r:id="rId2"/>
    <p:sldId id="268" r:id="rId3"/>
    <p:sldId id="269" r:id="rId4"/>
    <p:sldId id="258" r:id="rId5"/>
    <p:sldId id="274" r:id="rId6"/>
    <p:sldId id="260" r:id="rId7"/>
    <p:sldId id="256" r:id="rId8"/>
    <p:sldId id="270" r:id="rId9"/>
    <p:sldId id="261" r:id="rId10"/>
    <p:sldId id="276" r:id="rId11"/>
    <p:sldId id="271" r:id="rId12"/>
    <p:sldId id="262" r:id="rId13"/>
    <p:sldId id="275" r:id="rId14"/>
    <p:sldId id="263" r:id="rId15"/>
    <p:sldId id="277" r:id="rId16"/>
    <p:sldId id="265" r:id="rId17"/>
    <p:sldId id="266" r:id="rId18"/>
    <p:sldId id="267" r:id="rId19"/>
    <p:sldId id="279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3486" autoAdjust="0"/>
  </p:normalViewPr>
  <p:slideViewPr>
    <p:cSldViewPr>
      <p:cViewPr varScale="1">
        <p:scale>
          <a:sx n="69" d="100"/>
          <a:sy n="69" d="100"/>
        </p:scale>
        <p:origin x="-14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B34EBA-6586-4354-B78F-04BF61204242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D52600-E9EF-45B9-A224-8F95941B21C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52600-E9EF-45B9-A224-8F95941B21C3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D52600-E9EF-45B9-A224-8F95941B21C3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Rectangle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val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Rectangle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9" name="Flowchart: Process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Flowchart: Process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val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Donut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1D8BD707-D9CF-40AE-B4C6-C98DA3205C09}" type="datetimeFigureOut">
              <a:rPr lang="en-US" smtClean="0"/>
              <a:pPr/>
              <a:t>2/18/2021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video" Target="file:///C:\Users\USER\Desktop\video-47a670b17f322957b0f200f1d44dd5e6-V%20(2).mp4" TargetMode="External"/><Relationship Id="rId7" Type="http://schemas.openxmlformats.org/officeDocument/2006/relationships/image" Target="../media/image42.png"/><Relationship Id="rId2" Type="http://schemas.openxmlformats.org/officeDocument/2006/relationships/video" Target="file:///C:\Users\USER\Desktop\video-a6b342f040387d22b961af7b9bcef8ad-V%20(1).mp4" TargetMode="External"/><Relationship Id="rId1" Type="http://schemas.openxmlformats.org/officeDocument/2006/relationships/video" Target="file:///C:\Users\USER\Desktop\video-1b5e9680e391818f9acd2ae81c4d3264-V%20(1).mp4" TargetMode="External"/><Relationship Id="rId6" Type="http://schemas.openxmlformats.org/officeDocument/2006/relationships/image" Target="../media/image41.png"/><Relationship Id="rId5" Type="http://schemas.openxmlformats.org/officeDocument/2006/relationships/slideLayout" Target="../slideLayouts/slideLayout7.xml"/><Relationship Id="rId4" Type="http://schemas.openxmlformats.org/officeDocument/2006/relationships/video" Target="file:///C:\Users\USER\Desktop\video-3da7225f049a9434f525a45f83d2fe06-V%20(1).mp4" TargetMode="External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2400"/>
            <a:ext cx="8077200" cy="1905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b="1" dirty="0" smtClean="0">
                <a:solidFill>
                  <a:srgbClr val="FF0000"/>
                </a:solidFill>
              </a:rPr>
              <a:t>Integracija ključnih kompetencija u vaspitno – obrazovni rad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2133600"/>
            <a:ext cx="8077200" cy="4724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>
              <a:buNone/>
            </a:pP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dirty="0" smtClean="0"/>
              <a:t/>
            </a:r>
            <a:br>
              <a:rPr lang="sr-Latn-RS" dirty="0" smtClean="0"/>
            </a:br>
            <a:r>
              <a:rPr lang="sr-Latn-RS" b="1" i="1" dirty="0" smtClean="0">
                <a:solidFill>
                  <a:schemeClr val="tx1"/>
                </a:solidFill>
              </a:rPr>
              <a:t>Realizacija projekta na temu Oralno zdravlje</a:t>
            </a:r>
          </a:p>
          <a:p>
            <a:pPr>
              <a:buNone/>
            </a:pPr>
            <a:endParaRPr lang="sr-Latn-RS" b="1" i="1" dirty="0" smtClean="0">
              <a:solidFill>
                <a:schemeClr val="tx1"/>
              </a:solidFill>
            </a:endParaRPr>
          </a:p>
          <a:p>
            <a:pPr algn="r">
              <a:buNone/>
            </a:pPr>
            <a:r>
              <a:rPr lang="sr-Latn-RS" b="1" dirty="0" smtClean="0">
                <a:solidFill>
                  <a:schemeClr val="tx1"/>
                </a:solidFill>
              </a:rPr>
              <a:t>Realizatorka: </a:t>
            </a:r>
          </a:p>
          <a:p>
            <a:pPr algn="r">
              <a:buNone/>
            </a:pPr>
            <a:r>
              <a:rPr lang="sr-Latn-RS" b="1" dirty="0" smtClean="0">
                <a:solidFill>
                  <a:schemeClr val="tx1"/>
                </a:solidFill>
              </a:rPr>
              <a:t>Ljiljana Drpljanin, prof. razredne nastave</a:t>
            </a:r>
          </a:p>
          <a:p>
            <a:pPr algn="r">
              <a:buNone/>
            </a:pPr>
            <a:r>
              <a:rPr lang="sr-Latn-RS" b="1" i="1" dirty="0" smtClean="0">
                <a:solidFill>
                  <a:schemeClr val="tx1"/>
                </a:solidFill>
              </a:rPr>
              <a:t>JU OŠ ,,Risto Ratković”</a:t>
            </a:r>
          </a:p>
          <a:p>
            <a:pPr algn="r">
              <a:buNone/>
            </a:pPr>
            <a:r>
              <a:rPr lang="sr-Latn-RS" b="1" i="1" dirty="0" smtClean="0">
                <a:solidFill>
                  <a:schemeClr val="tx1"/>
                </a:solidFill>
              </a:rPr>
              <a:t>odjeljenje IV</a:t>
            </a:r>
            <a:r>
              <a:rPr lang="sr-Latn-RS" b="1" i="1" baseline="-25000" dirty="0" smtClean="0">
                <a:solidFill>
                  <a:schemeClr val="tx1"/>
                </a:solidFill>
              </a:rPr>
              <a:t>1</a:t>
            </a:r>
            <a:endParaRPr lang="en-US" b="1" i="1" dirty="0" smtClean="0">
              <a:solidFill>
                <a:schemeClr val="tx1"/>
              </a:solidFill>
            </a:endParaRP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2" descr="C:\Users\USER\AppData\Local\Temp\Rar$DIa5256.24016\IMG-b390200dccf2841effc403caabf59357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7959" t="26938"/>
          <a:stretch>
            <a:fillRect/>
          </a:stretch>
        </p:blipFill>
        <p:spPr bwMode="auto">
          <a:xfrm rot="198157">
            <a:off x="294682" y="347243"/>
            <a:ext cx="4264797" cy="5062499"/>
          </a:xfrm>
          <a:prstGeom prst="rect">
            <a:avLst/>
          </a:prstGeom>
          <a:noFill/>
        </p:spPr>
      </p:pic>
      <p:pic>
        <p:nvPicPr>
          <p:cNvPr id="5" name="Picture 3" descr="C:\Users\USER\AppData\Local\Temp\Rar$DIa5256.37774\IMG-6abd9bd7cded79c6770a14c3664ab7c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05921">
            <a:off x="4968592" y="220750"/>
            <a:ext cx="3636338" cy="5764651"/>
          </a:xfrm>
          <a:prstGeom prst="rect">
            <a:avLst/>
          </a:prstGeom>
          <a:noFill/>
        </p:spPr>
      </p:pic>
      <p:sp>
        <p:nvSpPr>
          <p:cNvPr id="10" name="Explosion 2 9"/>
          <p:cNvSpPr/>
          <p:nvPr/>
        </p:nvSpPr>
        <p:spPr>
          <a:xfrm>
            <a:off x="457200" y="4267200"/>
            <a:ext cx="4648200" cy="2362200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b="1" dirty="0" smtClean="0">
                <a:solidFill>
                  <a:srgbClr val="FF0000"/>
                </a:solidFill>
              </a:rPr>
              <a:t>N</a:t>
            </a:r>
            <a:r>
              <a:rPr lang="sr-Latn-RS" b="1" dirty="0" smtClean="0">
                <a:solidFill>
                  <a:srgbClr val="FF0000"/>
                </a:solidFill>
              </a:rPr>
              <a:t>eki su i zaigrali uz muzičku kompoziciju</a:t>
            </a:r>
            <a:endParaRPr lang="en-US" b="1" dirty="0" smtClean="0">
              <a:solidFill>
                <a:srgbClr val="FF0000"/>
              </a:solidFill>
            </a:endParaRPr>
          </a:p>
        </p:txBody>
      </p:sp>
      <p:sp>
        <p:nvSpPr>
          <p:cNvPr id="12" name="Cloud Callout 11"/>
          <p:cNvSpPr/>
          <p:nvPr/>
        </p:nvSpPr>
        <p:spPr>
          <a:xfrm rot="20850741">
            <a:off x="5411502" y="4469878"/>
            <a:ext cx="2054797" cy="1646461"/>
          </a:xfrm>
          <a:prstGeom prst="cloudCallout">
            <a:avLst>
              <a:gd name="adj1" fmla="val 121771"/>
              <a:gd name="adj2" fmla="val 118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sz="1600" dirty="0" smtClean="0"/>
              <a:t>Integracija kompetencije </a:t>
            </a:r>
          </a:p>
          <a:p>
            <a:pPr algn="just"/>
            <a:r>
              <a:rPr lang="pl-PL" sz="1600" dirty="0" smtClean="0"/>
              <a:t>višejezičnosti</a:t>
            </a:r>
            <a:endParaRPr lang="en-US" sz="1600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8001000" cy="563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b="1" dirty="0" smtClean="0">
                <a:solidFill>
                  <a:schemeClr val="tx1"/>
                </a:solidFill>
              </a:rPr>
              <a:t>   </a:t>
            </a:r>
            <a:r>
              <a:rPr lang="en-US" b="1" dirty="0" smtClean="0">
                <a:solidFill>
                  <a:schemeClr val="tx1"/>
                </a:solidFill>
              </a:rPr>
              <a:t>N</a:t>
            </a:r>
            <a:r>
              <a:rPr lang="sr-Latn-RS" b="1" dirty="0" smtClean="0">
                <a:solidFill>
                  <a:schemeClr val="tx1"/>
                </a:solidFill>
              </a:rPr>
              <a:t>a času matematike: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990600"/>
            <a:ext cx="8077200" cy="58674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lvl="0"/>
            <a:r>
              <a:rPr lang="pl-PL" sz="2800" dirty="0" smtClean="0"/>
              <a:t>Slušali smo pjesmu </a:t>
            </a:r>
            <a:r>
              <a:rPr lang="pl-PL" sz="2800" i="1" dirty="0" smtClean="0"/>
              <a:t>Peri  zube (Sergej Trifunović);</a:t>
            </a:r>
            <a:endParaRPr lang="sr-Latn-RS" sz="2800" dirty="0" smtClean="0"/>
          </a:p>
          <a:p>
            <a:pPr lvl="0"/>
            <a:r>
              <a:rPr lang="pl-PL" sz="2800" dirty="0" smtClean="0"/>
              <a:t>Učenici su popunjavali anketni listić (higijenske navike učenika, koje se tiču higijene  zuba i usta i učestalost  posjeta  stomatologu);</a:t>
            </a:r>
            <a:endParaRPr lang="en-US" sz="2800" dirty="0" smtClean="0"/>
          </a:p>
          <a:p>
            <a:pPr lvl="0"/>
            <a:r>
              <a:rPr lang="pl-PL" sz="2800" dirty="0" smtClean="0"/>
              <a:t>Grafički su prikazali rezultate ankete putem dijagrama koje su sami bojili  na pripremljenim nastavnim listićima.</a:t>
            </a:r>
            <a:endParaRPr lang="en-US" sz="2800" dirty="0" smtClean="0"/>
          </a:p>
          <a:p>
            <a:pPr lvl="0"/>
            <a:r>
              <a:rPr lang="pl-PL" sz="2800" dirty="0" smtClean="0"/>
              <a:t>Izveli  smo zaključke o svojim  higijenskim navikama.</a:t>
            </a:r>
          </a:p>
          <a:p>
            <a:pPr lvl="0"/>
            <a:r>
              <a:rPr lang="pl-PL" sz="2800" dirty="0" smtClean="0"/>
              <a:t>Rezultati ankete:</a:t>
            </a:r>
            <a:endParaRPr lang="en-US" sz="2800" dirty="0" smtClean="0"/>
          </a:p>
          <a:p>
            <a:endParaRPr lang="en-US" dirty="0"/>
          </a:p>
        </p:txBody>
      </p:sp>
      <p:pic>
        <p:nvPicPr>
          <p:cNvPr id="4" name="Picture 2" descr="C:\Users\USER\AppData\Local\Temp\Rar$DIa5256.40565\IMG-874623edb3ee6b0ab942a609ed8b811c-V.jpg"/>
          <p:cNvPicPr>
            <a:picLocks noChangeAspect="1" noChangeArrowheads="1"/>
          </p:cNvPicPr>
          <p:nvPr/>
        </p:nvPicPr>
        <p:blipFill>
          <a:blip r:embed="rId2"/>
          <a:srcRect l="26977" t="31359" r="48705" b="35607"/>
          <a:stretch>
            <a:fillRect/>
          </a:stretch>
        </p:blipFill>
        <p:spPr bwMode="auto">
          <a:xfrm>
            <a:off x="4343400" y="4724400"/>
            <a:ext cx="4419600" cy="20600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 descr="C:\Users\USER\AppData\Local\Temp\Rar$DIa5256.3336\IMG-d1d0f2c07a618a278c4913cd24355d9a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 rot="241279">
            <a:off x="157848" y="225794"/>
            <a:ext cx="2383036" cy="3332779"/>
          </a:xfrm>
          <a:prstGeom prst="rect">
            <a:avLst/>
          </a:prstGeom>
          <a:noFill/>
        </p:spPr>
      </p:pic>
      <p:pic>
        <p:nvPicPr>
          <p:cNvPr id="21507" name="Picture 3" descr="C:\Users\USER\AppData\Local\Temp\Rar$DIa5256.7496\IMG-e936fab2ad947e8abad03cdcc1be13cb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319999">
            <a:off x="6096000" y="381000"/>
            <a:ext cx="2419350" cy="2452557"/>
          </a:xfrm>
          <a:prstGeom prst="rect">
            <a:avLst/>
          </a:prstGeom>
          <a:noFill/>
        </p:spPr>
      </p:pic>
      <p:pic>
        <p:nvPicPr>
          <p:cNvPr id="7" name="Picture 4" descr="C:\Users\USER\AppData\Local\Temp\Rar$DIa5256.46443\IMG-2014e137545ec7c06299ce5b6c556943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3962400"/>
            <a:ext cx="2209800" cy="2438400"/>
          </a:xfrm>
          <a:prstGeom prst="rect">
            <a:avLst/>
          </a:prstGeom>
          <a:noFill/>
        </p:spPr>
      </p:pic>
      <p:pic>
        <p:nvPicPr>
          <p:cNvPr id="8" name="Picture 3" descr="C:\Users\USER\AppData\Local\Temp\Rar$DIa5256.43375\IMG-4388faae17565c239cde11ac8eff0c94-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210219">
            <a:off x="2819400" y="381000"/>
            <a:ext cx="2971800" cy="2438400"/>
          </a:xfrm>
          <a:prstGeom prst="rect">
            <a:avLst/>
          </a:prstGeom>
          <a:noFill/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1800" y="3048000"/>
            <a:ext cx="5257800" cy="346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Cloud Callout 10"/>
          <p:cNvSpPr/>
          <p:nvPr/>
        </p:nvSpPr>
        <p:spPr>
          <a:xfrm rot="20850741">
            <a:off x="122116" y="209726"/>
            <a:ext cx="2054797" cy="1347138"/>
          </a:xfrm>
          <a:prstGeom prst="cloudCallout">
            <a:avLst>
              <a:gd name="adj1" fmla="val 121771"/>
              <a:gd name="adj2" fmla="val 118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sz="1600" dirty="0" smtClean="0"/>
              <a:t>Integracija </a:t>
            </a:r>
          </a:p>
          <a:p>
            <a:pPr algn="just"/>
            <a:r>
              <a:rPr lang="pl-PL" sz="1600" dirty="0" smtClean="0"/>
              <a:t>matematičke</a:t>
            </a:r>
          </a:p>
          <a:p>
            <a:pPr algn="just"/>
            <a:r>
              <a:rPr lang="pl-PL" sz="1600" dirty="0" smtClean="0"/>
              <a:t>kompetencije </a:t>
            </a:r>
            <a:endParaRPr lang="en-US" sz="1600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74638"/>
            <a:ext cx="7790688" cy="1143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Latn-RS" sz="3200" dirty="0" smtClean="0">
                <a:solidFill>
                  <a:schemeClr val="tx1"/>
                </a:solidFill>
              </a:rPr>
              <a:t>ishodi učenja preuzeti iz operativnog plana za predmet likovna kultura</a:t>
            </a:r>
            <a:endParaRPr lang="en-US" dirty="0"/>
          </a:p>
        </p:txBody>
      </p:sp>
      <p:pic>
        <p:nvPicPr>
          <p:cNvPr id="327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7143" t="22814" r="3461" b="29018"/>
          <a:stretch>
            <a:fillRect/>
          </a:stretch>
        </p:blipFill>
        <p:spPr bwMode="auto">
          <a:xfrm>
            <a:off x="1066800" y="1905000"/>
            <a:ext cx="7848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0" y="274638"/>
            <a:ext cx="6629400" cy="563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b="1" dirty="0" smtClean="0">
                <a:solidFill>
                  <a:schemeClr val="tx1"/>
                </a:solidFill>
              </a:rPr>
              <a:t>  Na času likovne kulture</a:t>
            </a:r>
            <a:r>
              <a:rPr lang="sr-Latn-RS" dirty="0" smtClean="0"/>
              <a:t>: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66800" y="1143000"/>
            <a:ext cx="8077200" cy="5715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en-US" sz="3600" dirty="0" smtClean="0"/>
              <a:t>N</a:t>
            </a:r>
            <a:r>
              <a:rPr lang="sr-Latn-RS" sz="3600" dirty="0" smtClean="0"/>
              <a:t>a prethodnim časovima učenici su mnogo naučili o oralnom zdravlju</a:t>
            </a:r>
          </a:p>
          <a:p>
            <a:pPr>
              <a:buNone/>
            </a:pPr>
            <a:endParaRPr lang="sr-Latn-RS" sz="3600" dirty="0" smtClean="0"/>
          </a:p>
          <a:p>
            <a:r>
              <a:rPr lang="en-US" sz="3600" dirty="0" smtClean="0"/>
              <a:t>N</a:t>
            </a:r>
            <a:r>
              <a:rPr lang="sr-Latn-RS" sz="3600" dirty="0" smtClean="0"/>
              <a:t>a ovom času uradili su postere koji popularizuju sredstva i preparate za higijenu usta i zuba, sa tekstualnim sloganima;</a:t>
            </a:r>
          </a:p>
          <a:p>
            <a:endParaRPr lang="sr-Latn-R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C:\Users\USER\Desktop\IMG-4b490e6a94c647b99bc35438f99c973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7849" t="7850" r="3843" b="13655"/>
          <a:stretch>
            <a:fillRect/>
          </a:stretch>
        </p:blipFill>
        <p:spPr bwMode="auto">
          <a:xfrm>
            <a:off x="1143000" y="228600"/>
            <a:ext cx="4038600" cy="2590800"/>
          </a:xfrm>
          <a:prstGeom prst="rect">
            <a:avLst/>
          </a:prstGeom>
          <a:noFill/>
        </p:spPr>
      </p:pic>
      <p:pic>
        <p:nvPicPr>
          <p:cNvPr id="1027" name="Picture 3" descr="C:\Users\USER\Desktop\IMG-ed8810cd8f9f3ccb530e12bbd72e9432-V.jpg"/>
          <p:cNvPicPr>
            <a:picLocks noChangeAspect="1" noChangeArrowheads="1"/>
          </p:cNvPicPr>
          <p:nvPr/>
        </p:nvPicPr>
        <p:blipFill>
          <a:blip r:embed="rId3" cstate="print"/>
          <a:srcRect l="9615" t="13461" r="9615" b="5769"/>
          <a:stretch>
            <a:fillRect/>
          </a:stretch>
        </p:blipFill>
        <p:spPr bwMode="auto">
          <a:xfrm>
            <a:off x="5410200" y="228600"/>
            <a:ext cx="3276600" cy="2819400"/>
          </a:xfrm>
          <a:prstGeom prst="rect">
            <a:avLst/>
          </a:prstGeom>
          <a:noFill/>
        </p:spPr>
      </p:pic>
      <p:pic>
        <p:nvPicPr>
          <p:cNvPr id="1028" name="Picture 4" descr="C:\Users\USER\Desktop\IMG-8cbc3fcd5d0cac6ac846c9b741bbc60d-V.jpg"/>
          <p:cNvPicPr>
            <a:picLocks noChangeAspect="1" noChangeArrowheads="1"/>
          </p:cNvPicPr>
          <p:nvPr/>
        </p:nvPicPr>
        <p:blipFill>
          <a:blip r:embed="rId4" cstate="print"/>
          <a:srcRect l="7272" t="4167" r="3030"/>
          <a:stretch>
            <a:fillRect/>
          </a:stretch>
        </p:blipFill>
        <p:spPr bwMode="auto">
          <a:xfrm>
            <a:off x="1295400" y="3048000"/>
            <a:ext cx="2971800" cy="3505200"/>
          </a:xfrm>
          <a:prstGeom prst="rect">
            <a:avLst/>
          </a:prstGeom>
          <a:noFill/>
        </p:spPr>
      </p:pic>
      <p:pic>
        <p:nvPicPr>
          <p:cNvPr id="1029" name="Picture 5" descr="C:\Users\USER\Desktop\IMG-d51572d52a37832dbfc0ceaf94a90c52-V.jpg"/>
          <p:cNvPicPr>
            <a:picLocks noChangeAspect="1" noChangeArrowheads="1"/>
          </p:cNvPicPr>
          <p:nvPr/>
        </p:nvPicPr>
        <p:blipFill>
          <a:blip r:embed="rId5"/>
          <a:srcRect l="4074" t="12222" r="14445" b="6667"/>
          <a:stretch>
            <a:fillRect/>
          </a:stretch>
        </p:blipFill>
        <p:spPr bwMode="auto">
          <a:xfrm>
            <a:off x="4495800" y="3200400"/>
            <a:ext cx="4038600" cy="3352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4111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b="1" dirty="0" smtClean="0">
                <a:solidFill>
                  <a:schemeClr val="tx1"/>
                </a:solidFill>
              </a:rPr>
              <a:t>       Na II času prirode: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990600" y="762000"/>
            <a:ext cx="8153400" cy="60960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pl-PL" sz="2100" b="1" i="1" dirty="0" smtClean="0"/>
              <a:t>2. čas prirode je zajednički realizovan za sva tri odjeljenja </a:t>
            </a:r>
          </a:p>
          <a:p>
            <a:pPr>
              <a:buNone/>
            </a:pPr>
            <a:r>
              <a:rPr lang="pl-PL" sz="2100" b="1" i="1" dirty="0" smtClean="0"/>
              <a:t>(III-1, III-2, IV-1), u školskom holu</a:t>
            </a:r>
          </a:p>
          <a:p>
            <a:pPr>
              <a:buNone/>
            </a:pPr>
            <a:r>
              <a:rPr lang="pl-PL" sz="2100" b="1" i="1" dirty="0" smtClean="0"/>
              <a:t> GOST na času - školski stomatolog</a:t>
            </a:r>
            <a:endParaRPr lang="sr-Latn-RS" sz="2100" b="1" i="1" dirty="0" smtClean="0"/>
          </a:p>
          <a:p>
            <a:pPr>
              <a:buNone/>
            </a:pPr>
            <a:r>
              <a:rPr lang="pl-PL" b="1" dirty="0" smtClean="0"/>
              <a:t>I dio</a:t>
            </a:r>
            <a:endParaRPr lang="en-US" dirty="0" smtClean="0"/>
          </a:p>
          <a:p>
            <a:pPr lvl="0"/>
            <a:r>
              <a:rPr lang="pl-PL" dirty="0" smtClean="0"/>
              <a:t>Gost-stomatolog je održao kratko predavanje o oralnom zdravlju, a nakon toga i učenici i gost su postavljali interaktivno pitanja jedni drugima na koja su  i odgovarali;</a:t>
            </a:r>
          </a:p>
          <a:p>
            <a:pPr lvl="0"/>
            <a:r>
              <a:rPr lang="pl-PL" dirty="0" smtClean="0"/>
              <a:t>Izrazili smo gostu zahvalnost za angažman a on je pohvalio učenike za njihovo pokazano  znanje i zanimljiva i inspirativna pitanja o oralnom zdravlju.</a:t>
            </a:r>
            <a:endParaRPr lang="en-US" dirty="0" smtClean="0"/>
          </a:p>
          <a:p>
            <a:pPr>
              <a:buNone/>
            </a:pPr>
            <a:r>
              <a:rPr lang="pl-PL" b="1" dirty="0" smtClean="0"/>
              <a:t>II dio</a:t>
            </a:r>
            <a:endParaRPr lang="en-US" dirty="0" smtClean="0"/>
          </a:p>
          <a:p>
            <a:pPr lvl="0"/>
            <a:r>
              <a:rPr lang="pl-PL" dirty="0" smtClean="0"/>
              <a:t> Učenici su obišli i pregledali radove učenika III razreda </a:t>
            </a:r>
          </a:p>
          <a:p>
            <a:pPr lvl="0">
              <a:buNone/>
            </a:pPr>
            <a:r>
              <a:rPr lang="pl-PL" dirty="0" smtClean="0"/>
              <a:t>  (vajarski radovi od plastelina - sredstva i preparati za oralnu higijenu), koji su izloženi u holu;</a:t>
            </a:r>
            <a:endParaRPr lang="en-US" dirty="0" smtClean="0"/>
          </a:p>
          <a:p>
            <a:r>
              <a:rPr lang="sr-Latn-RS" dirty="0" smtClean="0"/>
              <a:t>Zatim su učenici IV razreda čitali i predstavljali svoje literarne i likovne radove.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3265" t="-781" r="12245" b="959"/>
          <a:stretch>
            <a:fillRect/>
          </a:stretch>
        </p:blipFill>
        <p:spPr bwMode="auto">
          <a:xfrm>
            <a:off x="4495800" y="3200400"/>
            <a:ext cx="4267200" cy="2755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/>
          <a:srcRect l="29502" t="9375" r="12518"/>
          <a:stretch>
            <a:fillRect/>
          </a:stretch>
        </p:blipFill>
        <p:spPr bwMode="auto">
          <a:xfrm>
            <a:off x="990600" y="3352800"/>
            <a:ext cx="3302876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/>
          <a:srcRect l="39459" t="25000" r="40629" b="25000"/>
          <a:stretch>
            <a:fillRect/>
          </a:stretch>
        </p:blipFill>
        <p:spPr bwMode="auto">
          <a:xfrm>
            <a:off x="1066800" y="126668"/>
            <a:ext cx="2674807" cy="3073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 l="12245" t="28258" r="13265"/>
          <a:stretch>
            <a:fillRect/>
          </a:stretch>
        </p:blipFill>
        <p:spPr bwMode="auto">
          <a:xfrm>
            <a:off x="3886200" y="152400"/>
            <a:ext cx="49530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Rectangle 11"/>
          <p:cNvSpPr/>
          <p:nvPr/>
        </p:nvSpPr>
        <p:spPr>
          <a:xfrm>
            <a:off x="4800600" y="6019800"/>
            <a:ext cx="3657600" cy="8382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pl-PL" b="1" dirty="0" smtClean="0"/>
              <a:t>Građanska  kompetencija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35694" t="8276" r="28571" b="21176"/>
          <a:stretch>
            <a:fillRect/>
          </a:stretch>
        </p:blipFill>
        <p:spPr bwMode="auto">
          <a:xfrm rot="561763">
            <a:off x="223897" y="197990"/>
            <a:ext cx="2677408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 l="37116" t="16667" r="29502" b="26042"/>
          <a:stretch>
            <a:fillRect/>
          </a:stretch>
        </p:blipFill>
        <p:spPr bwMode="auto">
          <a:xfrm rot="20501896">
            <a:off x="5693677" y="380758"/>
            <a:ext cx="2688805" cy="2204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 l="33016" t="21875" r="42972" b="13542"/>
          <a:stretch>
            <a:fillRect/>
          </a:stretch>
        </p:blipFill>
        <p:spPr bwMode="auto">
          <a:xfrm>
            <a:off x="3200400" y="381000"/>
            <a:ext cx="22860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38287" t="31251" r="45315" b="25000"/>
          <a:stretch>
            <a:fillRect/>
          </a:stretch>
        </p:blipFill>
        <p:spPr bwMode="auto">
          <a:xfrm>
            <a:off x="304800" y="3429000"/>
            <a:ext cx="21336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/>
          <a:srcRect l="38873" t="25000" r="43558" b="10417"/>
          <a:stretch>
            <a:fillRect/>
          </a:stretch>
        </p:blipFill>
        <p:spPr bwMode="auto">
          <a:xfrm>
            <a:off x="6705600" y="2743200"/>
            <a:ext cx="1954161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7"/>
          <a:srcRect l="29502" t="38542" r="28917" b="9375"/>
          <a:stretch>
            <a:fillRect/>
          </a:stretch>
        </p:blipFill>
        <p:spPr bwMode="auto">
          <a:xfrm>
            <a:off x="2667000" y="3429000"/>
            <a:ext cx="38100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Cloud Callout 8"/>
          <p:cNvSpPr/>
          <p:nvPr/>
        </p:nvSpPr>
        <p:spPr>
          <a:xfrm>
            <a:off x="1371600" y="2133600"/>
            <a:ext cx="2667000" cy="160020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None/>
            </a:pPr>
            <a:r>
              <a:rPr lang="pl-PL" sz="1600" b="1" dirty="0" smtClean="0">
                <a:solidFill>
                  <a:srgbClr val="FF0000"/>
                </a:solidFill>
              </a:rPr>
              <a:t>Kompetencija kulturološke svijesti i izražavanja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74638"/>
            <a:ext cx="7714488" cy="944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r>
              <a:rPr lang="sr-Latn-RS" dirty="0" smtClean="0"/>
              <a:t>     IZLOŽBA  RADOVA</a:t>
            </a:r>
            <a:endParaRPr lang="en-US" dirty="0"/>
          </a:p>
        </p:txBody>
      </p:sp>
      <p:pic>
        <p:nvPicPr>
          <p:cNvPr id="3074" name="Picture 2" descr="C:\Users\USER\Desktop\IMG-052643e6f350d1e320a2baaf5ac2e6d5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20635" r="990"/>
          <a:stretch>
            <a:fillRect/>
          </a:stretch>
        </p:blipFill>
        <p:spPr bwMode="auto">
          <a:xfrm>
            <a:off x="1143000" y="1447800"/>
            <a:ext cx="7620000" cy="48006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>
            <a:off x="3048000" y="3657600"/>
            <a:ext cx="3810000" cy="1981200"/>
          </a:xfrm>
          <a:prstGeom prst="cloudCallou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Preduzetnička </a:t>
            </a:r>
          </a:p>
          <a:p>
            <a:pPr algn="ctr"/>
            <a:r>
              <a:rPr lang="pl-PL" sz="2000" b="1" dirty="0" smtClean="0">
                <a:solidFill>
                  <a:srgbClr val="FF0000"/>
                </a:solidFill>
              </a:rPr>
              <a:t>kompetencija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Latn-RS" sz="2400" b="1" dirty="0" smtClean="0">
                <a:solidFill>
                  <a:schemeClr val="tx1"/>
                </a:solidFill>
              </a:rPr>
              <a:t>Ishod učenja preuzet iz operativnog plana za predmet priroda</a:t>
            </a:r>
            <a:endParaRPr lang="en-US" sz="2400" b="1" dirty="0">
              <a:solidFill>
                <a:schemeClr val="tx1"/>
              </a:solidFill>
            </a:endParaRPr>
          </a:p>
        </p:txBody>
      </p:sp>
      <p:pic>
        <p:nvPicPr>
          <p:cNvPr id="266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23539" t="27409" r="19560" b="23795"/>
          <a:stretch>
            <a:fillRect/>
          </a:stretch>
        </p:blipFill>
        <p:spPr bwMode="auto">
          <a:xfrm>
            <a:off x="990600" y="1295400"/>
            <a:ext cx="79248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ideo-1b5e9680e391818f9acd2ae81c4d3264-V (1)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1143000" y="1143000"/>
            <a:ext cx="3200400" cy="1800225"/>
          </a:xfrm>
          <a:prstGeom prst="rect">
            <a:avLst/>
          </a:prstGeom>
        </p:spPr>
      </p:pic>
      <p:pic>
        <p:nvPicPr>
          <p:cNvPr id="6" name="video-a6b342f040387d22b961af7b9bcef8ad-V (1).mp4">
            <a:hlinkClick r:id="" action="ppaction://media"/>
          </p:cNvPr>
          <p:cNvPicPr>
            <a:picLocks noRot="1" noChangeAspect="1"/>
          </p:cNvPicPr>
          <p:nvPr>
            <a:videoFile r:link="rId2"/>
          </p:nvPr>
        </p:nvPicPr>
        <p:blipFill>
          <a:blip r:embed="rId7" cstate="print"/>
          <a:stretch>
            <a:fillRect/>
          </a:stretch>
        </p:blipFill>
        <p:spPr>
          <a:xfrm>
            <a:off x="1066800" y="3505200"/>
            <a:ext cx="3200400" cy="1800225"/>
          </a:xfrm>
          <a:prstGeom prst="rect">
            <a:avLst/>
          </a:prstGeom>
        </p:spPr>
      </p:pic>
      <p:pic>
        <p:nvPicPr>
          <p:cNvPr id="7" name="video-47a670b17f322957b0f200f1d44dd5e6-V (2).mp4">
            <a:hlinkClick r:id="" action="ppaction://media"/>
          </p:cNvPr>
          <p:cNvPicPr>
            <a:picLocks noRot="1" noChangeAspect="1"/>
          </p:cNvPicPr>
          <p:nvPr>
            <a:videoFile r:link="rId3"/>
          </p:nvPr>
        </p:nvPicPr>
        <p:blipFill>
          <a:blip r:embed="rId8" cstate="print"/>
          <a:stretch>
            <a:fillRect/>
          </a:stretch>
        </p:blipFill>
        <p:spPr>
          <a:xfrm>
            <a:off x="4800600" y="1066800"/>
            <a:ext cx="3429000" cy="1928813"/>
          </a:xfrm>
          <a:prstGeom prst="rect">
            <a:avLst/>
          </a:prstGeom>
        </p:spPr>
      </p:pic>
      <p:pic>
        <p:nvPicPr>
          <p:cNvPr id="8" name="video-3da7225f049a9434f525a45f83d2fe06-V (1).mp4">
            <a:hlinkClick r:id="" action="ppaction://media"/>
          </p:cNvPr>
          <p:cNvPicPr>
            <a:picLocks noRot="1" noChangeAspect="1"/>
          </p:cNvPicPr>
          <p:nvPr>
            <a:videoFile r:link="rId4"/>
          </p:nvPr>
        </p:nvPicPr>
        <p:blipFill>
          <a:blip r:embed="rId9" cstate="print"/>
          <a:stretch>
            <a:fillRect/>
          </a:stretch>
        </p:blipFill>
        <p:spPr>
          <a:xfrm>
            <a:off x="4800600" y="3581400"/>
            <a:ext cx="3386667" cy="177641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143000" y="304800"/>
            <a:ext cx="6400800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sr-Latn-RS" sz="2400" b="1" dirty="0" smtClean="0"/>
              <a:t>                        </a:t>
            </a:r>
            <a:r>
              <a:rPr lang="en-US" sz="2400" b="1" dirty="0" smtClean="0"/>
              <a:t>VIDEO   ZAPISI</a:t>
            </a:r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  <p:vide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077200" cy="838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r-Latn-RS" sz="3200" dirty="0" smtClean="0"/>
              <a:t> </a:t>
            </a:r>
            <a:r>
              <a:rPr lang="sr-Latn-RS" sz="2700" b="1" dirty="0" smtClean="0">
                <a:solidFill>
                  <a:schemeClr val="tx1"/>
                </a:solidFill>
              </a:rPr>
              <a:t> </a:t>
            </a:r>
            <a:br>
              <a:rPr lang="sr-Latn-RS" sz="2700" b="1" dirty="0" smtClean="0">
                <a:solidFill>
                  <a:schemeClr val="tx1"/>
                </a:solidFill>
              </a:rPr>
            </a:br>
            <a:r>
              <a:rPr lang="sr-Latn-RS" sz="2700" b="1" dirty="0" smtClean="0">
                <a:solidFill>
                  <a:schemeClr val="tx1"/>
                </a:solidFill>
              </a:rPr>
              <a:t>             </a:t>
            </a:r>
            <a:r>
              <a:rPr lang="sr-Latn-RS" sz="2700" b="1" i="1" dirty="0" smtClean="0">
                <a:solidFill>
                  <a:schemeClr val="tx1"/>
                </a:solidFill>
              </a:rPr>
              <a:t>NA 1</a:t>
            </a:r>
            <a:r>
              <a:rPr lang="sr-Latn-RS" sz="2700" b="1" dirty="0" smtClean="0">
                <a:solidFill>
                  <a:schemeClr val="tx1"/>
                </a:solidFill>
              </a:rPr>
              <a:t> ČASU  PRIRODE </a:t>
            </a:r>
            <a:r>
              <a:rPr lang="sr-Latn-RS" sz="2700" dirty="0" smtClean="0">
                <a:solidFill>
                  <a:schemeClr val="tx1"/>
                </a:solidFill>
              </a:rPr>
              <a:t>:</a:t>
            </a:r>
            <a:endParaRPr lang="en-US" sz="2700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066800"/>
            <a:ext cx="8153400" cy="57912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sr-Latn-RS" dirty="0" smtClean="0"/>
              <a:t>U sklopu nastavne teme Hranim se zdravo, učenici su se upoznali koliko je važna zdrava ishrana i održavanje oralne higijene, u očuvanju zdravlja zub</a:t>
            </a:r>
            <a:r>
              <a:rPr lang="en-US" dirty="0" smtClean="0"/>
              <a:t>a</a:t>
            </a:r>
            <a:r>
              <a:rPr lang="sr-Latn-RS" dirty="0" smtClean="0"/>
              <a:t>.</a:t>
            </a:r>
          </a:p>
          <a:p>
            <a:pPr>
              <a:buNone/>
            </a:pPr>
            <a:endParaRPr lang="sr-Latn-RS" dirty="0" smtClean="0"/>
          </a:p>
          <a:p>
            <a:r>
              <a:rPr lang="sr-Latn-RS" dirty="0" smtClean="0"/>
              <a:t>Pogledali su ppt prezentaciju kao i sadržaje iz svog udžbenika koji su im pomogli da se bliže upoznaju sa zubima ( njihovom ulogom, građom, mliječnim i trajnim zubima, zdravom ishranom i higijenom važnom za zdravlje njihovih zuba.</a:t>
            </a:r>
          </a:p>
          <a:p>
            <a:endParaRPr lang="sr-Latn-RS" dirty="0" smtClean="0"/>
          </a:p>
          <a:p>
            <a:pPr lvl="0"/>
            <a:r>
              <a:rPr lang="en-US" dirty="0" smtClean="0"/>
              <a:t>N</a:t>
            </a:r>
            <a:r>
              <a:rPr lang="sr-Latn-RS" dirty="0" smtClean="0"/>
              <a:t>acrtali su u svoje sveske rezime ovog rada u vidu crteža  i teksta Osnove oralnog zdravlja.</a:t>
            </a:r>
            <a:endParaRPr lang="en-US" dirty="0" smtClean="0"/>
          </a:p>
          <a:p>
            <a:endParaRPr lang="sr-Latn-R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sr-Latn-RS" sz="1500" dirty="0" smtClean="0"/>
              <a:t> </a:t>
            </a:r>
            <a:endParaRPr lang="en-US" sz="1500" dirty="0" smtClean="0"/>
          </a:p>
          <a:p>
            <a:endParaRPr lang="en-US" dirty="0"/>
          </a:p>
        </p:txBody>
      </p:sp>
      <p:pic>
        <p:nvPicPr>
          <p:cNvPr id="1026" name="Picture 2" descr="C:\Users\USER\AppData\Local\Temp\Rar$DIa5256.22288\IMG-2b365fae4f907a249bb8b77a1dc9d089-V.jpg"/>
          <p:cNvPicPr>
            <a:picLocks noChangeAspect="1" noChangeArrowheads="1"/>
          </p:cNvPicPr>
          <p:nvPr/>
        </p:nvPicPr>
        <p:blipFill>
          <a:blip r:embed="rId3" cstate="print"/>
          <a:srcRect l="6667" t="5556" r="5000" b="13333"/>
          <a:stretch>
            <a:fillRect/>
          </a:stretch>
        </p:blipFill>
        <p:spPr bwMode="auto">
          <a:xfrm>
            <a:off x="533400" y="3505200"/>
            <a:ext cx="3962400" cy="2971800"/>
          </a:xfrm>
          <a:prstGeom prst="rect">
            <a:avLst/>
          </a:prstGeom>
          <a:noFill/>
        </p:spPr>
      </p:pic>
      <p:pic>
        <p:nvPicPr>
          <p:cNvPr id="1027" name="Picture 3" descr="C:\Users\USER\AppData\Local\Temp\Rar$DIa5256.46409\IMG-4a3e73de6ba869a5b9350b213b2b6fe7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29200" y="3505200"/>
            <a:ext cx="3200400" cy="3124200"/>
          </a:xfrm>
          <a:prstGeom prst="rect">
            <a:avLst/>
          </a:prstGeom>
          <a:noFill/>
        </p:spPr>
      </p:pic>
      <p:pic>
        <p:nvPicPr>
          <p:cNvPr id="1028" name="Picture 4" descr="C:\Users\USER\AppData\Local\Temp\Rar$DIa5256.873\IMG-3d1194c9b46d292693f8653b00552656-V.jpg"/>
          <p:cNvPicPr>
            <a:picLocks noChangeAspect="1" noChangeArrowheads="1"/>
          </p:cNvPicPr>
          <p:nvPr/>
        </p:nvPicPr>
        <p:blipFill>
          <a:blip r:embed="rId5"/>
          <a:srcRect l="4074" t="3333" r="1111" b="28889"/>
          <a:stretch>
            <a:fillRect/>
          </a:stretch>
        </p:blipFill>
        <p:spPr bwMode="auto">
          <a:xfrm>
            <a:off x="4724400" y="228600"/>
            <a:ext cx="3429000" cy="3048000"/>
          </a:xfrm>
          <a:prstGeom prst="rect">
            <a:avLst/>
          </a:prstGeom>
          <a:noFill/>
        </p:spPr>
      </p:pic>
      <p:pic>
        <p:nvPicPr>
          <p:cNvPr id="7" name="Picture 2" descr="C:\Users\USER\AppData\Local\Temp\Rar$DIa5256.47789\IMG-ca3efa686761313efe1927209f553958-V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152400"/>
            <a:ext cx="4127762" cy="3124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Latn-RS" sz="2400" b="1" dirty="0" smtClean="0">
                <a:solidFill>
                  <a:schemeClr val="tx1"/>
                </a:solidFill>
              </a:rPr>
              <a:t>Ishodi učenja preuzeti iz operativnog plana za predmet </a:t>
            </a:r>
            <a:r>
              <a:rPr lang="en-US" sz="2400" b="1" dirty="0" smtClean="0">
                <a:solidFill>
                  <a:schemeClr val="tx1"/>
                </a:solidFill>
              </a:rPr>
              <a:t>C</a:t>
            </a:r>
            <a:r>
              <a:rPr lang="sr-Latn-RS" sz="2400" b="1" dirty="0" smtClean="0">
                <a:solidFill>
                  <a:schemeClr val="tx1"/>
                </a:solidFill>
              </a:rPr>
              <a:t>-SBH jezik i književnost</a:t>
            </a:r>
            <a:endParaRPr lang="en-US" sz="2400" b="1" dirty="0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18459" t="21987" r="18544" b="25602"/>
          <a:stretch>
            <a:fillRect/>
          </a:stretch>
        </p:blipFill>
        <p:spPr bwMode="auto">
          <a:xfrm>
            <a:off x="1371600" y="1600200"/>
            <a:ext cx="7493876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4638"/>
            <a:ext cx="8077200" cy="56356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sr-Latn-RS" sz="2400" b="1" dirty="0" smtClean="0">
                <a:solidFill>
                  <a:schemeClr val="tx1"/>
                </a:solidFill>
              </a:rPr>
              <a:t>  </a:t>
            </a:r>
            <a:r>
              <a:rPr lang="en-US" sz="2800" b="1" dirty="0" smtClean="0">
                <a:solidFill>
                  <a:schemeClr val="tx1"/>
                </a:solidFill>
              </a:rPr>
              <a:t>N</a:t>
            </a:r>
            <a:r>
              <a:rPr lang="sr-Latn-RS" sz="2800" b="1" dirty="0" smtClean="0">
                <a:solidFill>
                  <a:schemeClr val="tx1"/>
                </a:solidFill>
              </a:rPr>
              <a:t>a časovima C-SBH jezika i književnosti: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66800" y="914400"/>
            <a:ext cx="8077200" cy="59436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lvl="0">
              <a:buNone/>
            </a:pPr>
            <a:r>
              <a:rPr lang="pl-PL" sz="2000" b="1" i="1" u="sng" dirty="0" smtClean="0"/>
              <a:t>I čas</a:t>
            </a:r>
          </a:p>
          <a:p>
            <a:pPr lvl="0"/>
            <a:r>
              <a:rPr lang="pl-PL" sz="2000" dirty="0" smtClean="0"/>
              <a:t>Metodom Brainstorming učenici su napisali svoje asocijacije na riječ  ZUBI; </a:t>
            </a:r>
            <a:endParaRPr lang="en-US" sz="2000" dirty="0" smtClean="0"/>
          </a:p>
          <a:p>
            <a:pPr lvl="0"/>
            <a:r>
              <a:rPr lang="pl-PL" sz="2000" dirty="0" smtClean="0"/>
              <a:t>Čitali  smo naučno - popularni tekst (Zubi)  na nastavnom listiću (isti tekst prezentovan preko TV plazme);</a:t>
            </a:r>
          </a:p>
          <a:p>
            <a:pPr lvl="0"/>
            <a:r>
              <a:rPr lang="pl-PL" sz="2000" dirty="0" smtClean="0"/>
              <a:t>Analizirali smo pročitani tekst;</a:t>
            </a:r>
            <a:endParaRPr lang="en-US" sz="2000" dirty="0" smtClean="0"/>
          </a:p>
          <a:p>
            <a:pPr lvl="0"/>
            <a:r>
              <a:rPr lang="pl-PL" sz="2000" dirty="0" smtClean="0"/>
              <a:t>Individualno su uradili i prezentovali povratne informacije metodom riblje kosti (</a:t>
            </a:r>
            <a:r>
              <a:rPr lang="pl-PL" sz="2000" i="1" dirty="0" smtClean="0"/>
              <a:t>fishbone</a:t>
            </a:r>
            <a:r>
              <a:rPr lang="pl-PL" sz="2000" dirty="0" smtClean="0"/>
              <a:t>), u svojim sveskama;</a:t>
            </a:r>
            <a:endParaRPr lang="en-US" sz="2000" dirty="0" smtClean="0"/>
          </a:p>
          <a:p>
            <a:pPr lvl="0"/>
            <a:r>
              <a:rPr lang="pl-PL" sz="2000" dirty="0" smtClean="0"/>
              <a:t>Izradili  su plan svog budućeg teksta pomoću mape uma.</a:t>
            </a:r>
            <a:endParaRPr lang="en-US" sz="2000" dirty="0" smtClean="0"/>
          </a:p>
          <a:p>
            <a:pPr>
              <a:buNone/>
            </a:pPr>
            <a:r>
              <a:rPr lang="sr-Latn-RS" sz="2000" b="1" i="1" u="sng" dirty="0" smtClean="0"/>
              <a:t>II čas </a:t>
            </a:r>
          </a:p>
          <a:p>
            <a:pPr>
              <a:buFont typeface="Courier New" pitchFamily="49" charset="0"/>
              <a:buChar char="o"/>
            </a:pPr>
            <a:r>
              <a:rPr lang="sr-Latn-RS" sz="2000" dirty="0" smtClean="0"/>
              <a:t>   Iako je zamisao bila da učenici  prikupe dodatnu građu kući  kako bi  sljedećeg časa pisali neumjetnički tekst o Oralnom zdravlju, pojedini su pitali da li mogu da se izraze kroz druge forme i oblike pisanja. </a:t>
            </a:r>
          </a:p>
          <a:p>
            <a:pPr>
              <a:buFont typeface="Courier New" pitchFamily="49" charset="0"/>
              <a:buChar char="o"/>
            </a:pPr>
            <a:r>
              <a:rPr lang="sr-Latn-RS" sz="2000" dirty="0" smtClean="0"/>
              <a:t>  Naravno da sam to dozvolila i nastali su divni radovi u obliku proznih tekstova, pjesama, zanimljivosti o zubima, pa čak i stripova, prema njihovim individualnim sklonostima</a:t>
            </a:r>
            <a:r>
              <a:rPr lang="sr-Latn-RS" sz="1800" dirty="0" smtClean="0"/>
              <a:t>.</a:t>
            </a:r>
          </a:p>
          <a:p>
            <a:pPr lvl="0"/>
            <a:r>
              <a:rPr lang="pl-PL" sz="1800" dirty="0" smtClean="0"/>
              <a:t>Prezentovali 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pl-PL" sz="1800" dirty="0" smtClean="0"/>
              <a:t>i komentarisali  svoje i radove svojih drugara;</a:t>
            </a:r>
            <a:endParaRPr lang="en-US" sz="1800" dirty="0" smtClean="0"/>
          </a:p>
          <a:p>
            <a:pPr lvl="0"/>
            <a:r>
              <a:rPr lang="pl-PL" sz="1800" dirty="0" smtClean="0"/>
              <a:t>Slušali i gledali pjesmu </a:t>
            </a:r>
            <a:r>
              <a:rPr lang="pl-PL" sz="1800" i="1" dirty="0" smtClean="0"/>
              <a:t>Brush your teeth </a:t>
            </a:r>
            <a:r>
              <a:rPr lang="pl-PL" sz="1800" dirty="0" smtClean="0"/>
              <a:t>uz  prepoznavanje poznatih riječi na engleskom jeziku.</a:t>
            </a:r>
            <a:endParaRPr lang="en-US" sz="1800" dirty="0" smtClean="0"/>
          </a:p>
          <a:p>
            <a:pPr lvl="0"/>
            <a:r>
              <a:rPr lang="en-US" sz="1800" dirty="0" err="1" smtClean="0"/>
              <a:t>Neki</a:t>
            </a:r>
            <a:r>
              <a:rPr lang="en-US" sz="1800" dirty="0" smtClean="0"/>
              <a:t> </a:t>
            </a:r>
            <a:r>
              <a:rPr lang="en-US" sz="1800" dirty="0" err="1" smtClean="0"/>
              <a:t>su</a:t>
            </a:r>
            <a:r>
              <a:rPr lang="en-US" sz="1800" dirty="0" smtClean="0"/>
              <a:t> </a:t>
            </a:r>
            <a:r>
              <a:rPr lang="en-US" sz="1800" dirty="0" err="1" smtClean="0"/>
              <a:t>i</a:t>
            </a:r>
            <a:r>
              <a:rPr lang="en-US" sz="1800" dirty="0" smtClean="0"/>
              <a:t> </a:t>
            </a:r>
            <a:r>
              <a:rPr lang="en-US" sz="1800" dirty="0" err="1" smtClean="0"/>
              <a:t>zaplesali</a:t>
            </a:r>
            <a:r>
              <a:rPr lang="en-US" sz="1800" dirty="0" smtClean="0"/>
              <a:t>  </a:t>
            </a:r>
            <a:r>
              <a:rPr lang="en-US" sz="1800" dirty="0" err="1" smtClean="0"/>
              <a:t>uz</a:t>
            </a:r>
            <a:r>
              <a:rPr lang="en-US" sz="1800" dirty="0" smtClean="0"/>
              <a:t>  </a:t>
            </a:r>
            <a:r>
              <a:rPr lang="en-US" sz="1800" dirty="0" err="1" smtClean="0"/>
              <a:t>muzi</a:t>
            </a:r>
            <a:r>
              <a:rPr lang="sr-Latn-RS" sz="1800" dirty="0" smtClean="0"/>
              <a:t>č</a:t>
            </a:r>
            <a:r>
              <a:rPr lang="en-US" sz="1800" dirty="0" err="1" smtClean="0"/>
              <a:t>ku</a:t>
            </a:r>
            <a:r>
              <a:rPr lang="en-US" sz="1800" dirty="0" smtClean="0"/>
              <a:t> </a:t>
            </a:r>
            <a:r>
              <a:rPr lang="en-US" sz="1800" dirty="0" err="1" smtClean="0"/>
              <a:t>numeru</a:t>
            </a:r>
            <a:endParaRPr lang="en-US" sz="1800" dirty="0" smtClean="0"/>
          </a:p>
          <a:p>
            <a:pPr>
              <a:buFont typeface="Courier New" pitchFamily="49" charset="0"/>
              <a:buChar char="o"/>
            </a:pPr>
            <a:endParaRPr lang="sr-Latn-RS" sz="1800" dirty="0" smtClean="0"/>
          </a:p>
          <a:p>
            <a:pPr>
              <a:buFont typeface="Courier New" pitchFamily="49" charset="0"/>
              <a:buChar char="o"/>
            </a:pPr>
            <a:endParaRPr lang="sr-Latn-RS" sz="1800" dirty="0" smtClean="0"/>
          </a:p>
          <a:p>
            <a:pPr>
              <a:buNone/>
            </a:pPr>
            <a:endParaRPr lang="sr-Latn-RS" sz="1800" dirty="0" smtClean="0"/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69" name="Picture 1" descr="C:\Users\USER\AppData\Local\Temp\Rar$DIa5256.33547\IMG-99ad6c40b733c7899172517d2eef6644-V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314" t="5051" r="246" b="7401"/>
          <a:stretch>
            <a:fillRect/>
          </a:stretch>
        </p:blipFill>
        <p:spPr bwMode="auto">
          <a:xfrm rot="21057313">
            <a:off x="519801" y="334169"/>
            <a:ext cx="4495800" cy="3090863"/>
          </a:xfrm>
          <a:prstGeom prst="rect">
            <a:avLst/>
          </a:prstGeom>
          <a:noFill/>
        </p:spPr>
      </p:pic>
      <p:pic>
        <p:nvPicPr>
          <p:cNvPr id="7170" name="Picture 2" descr="C:\Users\USER\AppData\Local\Temp\Rar$DIa5256.42918\IMG-bcadfb4a86e5bce8563fe96d14217d03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152400"/>
            <a:ext cx="3352800" cy="3276600"/>
          </a:xfrm>
          <a:prstGeom prst="rect">
            <a:avLst/>
          </a:prstGeom>
          <a:noFill/>
        </p:spPr>
      </p:pic>
      <p:pic>
        <p:nvPicPr>
          <p:cNvPr id="7" name="Picture 5" descr="C:\Users\USER\AppData\Local\Temp\Rar$DIa5256.12095\IMG-1a5faefbf641e7c2f8bf63abd5a4e118-V.jpg"/>
          <p:cNvPicPr>
            <a:picLocks noChangeAspect="1" noChangeArrowheads="1"/>
          </p:cNvPicPr>
          <p:nvPr/>
        </p:nvPicPr>
        <p:blipFill>
          <a:blip r:embed="rId4" cstate="print"/>
          <a:srcRect t="20000" r="-371" b="24444"/>
          <a:stretch>
            <a:fillRect/>
          </a:stretch>
        </p:blipFill>
        <p:spPr bwMode="auto">
          <a:xfrm>
            <a:off x="228600" y="3962400"/>
            <a:ext cx="2743200" cy="2590800"/>
          </a:xfrm>
          <a:prstGeom prst="rect">
            <a:avLst/>
          </a:prstGeom>
          <a:noFill/>
        </p:spPr>
      </p:pic>
      <p:pic>
        <p:nvPicPr>
          <p:cNvPr id="8" name="Picture 6" descr="C:\Users\USER\AppData\Local\Temp\Rar$DIa5256.18965\IMG-e3522f650a0f106dbbdcf5a0da159378-V.jpg"/>
          <p:cNvPicPr>
            <a:picLocks noChangeAspect="1" noChangeArrowheads="1"/>
          </p:cNvPicPr>
          <p:nvPr/>
        </p:nvPicPr>
        <p:blipFill>
          <a:blip r:embed="rId5" cstate="print"/>
          <a:srcRect l="21739"/>
          <a:stretch>
            <a:fillRect/>
          </a:stretch>
        </p:blipFill>
        <p:spPr bwMode="auto">
          <a:xfrm>
            <a:off x="3352800" y="3962400"/>
            <a:ext cx="2362200" cy="2514600"/>
          </a:xfrm>
          <a:prstGeom prst="rect">
            <a:avLst/>
          </a:prstGeom>
          <a:noFill/>
        </p:spPr>
      </p:pic>
      <p:pic>
        <p:nvPicPr>
          <p:cNvPr id="9" name="Picture 3" descr="C:\Users\USER\AppData\Local\Temp\Rar$DIa5256.20913\IMG-b6a24d853f0b266866863626c833c0c4-V.jpg"/>
          <p:cNvPicPr>
            <a:picLocks noChangeAspect="1" noChangeArrowheads="1"/>
          </p:cNvPicPr>
          <p:nvPr/>
        </p:nvPicPr>
        <p:blipFill>
          <a:blip r:embed="rId6"/>
          <a:srcRect t="18199" r="12443" b="24929"/>
          <a:stretch>
            <a:fillRect/>
          </a:stretch>
        </p:blipFill>
        <p:spPr bwMode="auto">
          <a:xfrm>
            <a:off x="5943600" y="3733800"/>
            <a:ext cx="3048000" cy="2743200"/>
          </a:xfrm>
          <a:prstGeom prst="rect">
            <a:avLst/>
          </a:prstGeom>
          <a:noFill/>
        </p:spPr>
      </p:pic>
      <p:sp>
        <p:nvSpPr>
          <p:cNvPr id="10" name="Cloud Callout 9"/>
          <p:cNvSpPr/>
          <p:nvPr/>
        </p:nvSpPr>
        <p:spPr>
          <a:xfrm rot="20850741">
            <a:off x="3963700" y="2786168"/>
            <a:ext cx="2054797" cy="1646461"/>
          </a:xfrm>
          <a:prstGeom prst="cloudCallout">
            <a:avLst>
              <a:gd name="adj1" fmla="val 121771"/>
              <a:gd name="adj2" fmla="val 118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sz="1600" dirty="0" smtClean="0"/>
              <a:t>Integracija kompetencije pismenosti</a:t>
            </a:r>
            <a:endParaRPr lang="en-US" sz="1600" dirty="0" smtClean="0"/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4" descr="C:\Users\USER\AppData\Local\Temp\Rar$DIa5256.11399\IMG-f3cb269c0bebb5ac796e21f531aea737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51047" t="10347" r="11706" b="17218"/>
          <a:stretch>
            <a:fillRect/>
          </a:stretch>
        </p:blipFill>
        <p:spPr bwMode="auto">
          <a:xfrm>
            <a:off x="1066800" y="304800"/>
            <a:ext cx="2667000" cy="4267200"/>
          </a:xfrm>
          <a:prstGeom prst="rect">
            <a:avLst/>
          </a:prstGeom>
          <a:noFill/>
        </p:spPr>
      </p:pic>
      <p:pic>
        <p:nvPicPr>
          <p:cNvPr id="7" name="Picture 2" descr="C:\Users\USER\AppData\Local\Temp\Rar$DIa5256.49949\IMG-793aeb4b2ef25b0483aeae77d904219f-V.jpg"/>
          <p:cNvPicPr>
            <a:picLocks noChangeAspect="1" noChangeArrowheads="1"/>
          </p:cNvPicPr>
          <p:nvPr/>
        </p:nvPicPr>
        <p:blipFill>
          <a:blip r:embed="rId4" cstate="print"/>
          <a:srcRect l="9812" t="6081" r="5405"/>
          <a:stretch>
            <a:fillRect/>
          </a:stretch>
        </p:blipFill>
        <p:spPr bwMode="auto">
          <a:xfrm>
            <a:off x="6553200" y="304800"/>
            <a:ext cx="2390352" cy="4343400"/>
          </a:xfrm>
          <a:prstGeom prst="rect">
            <a:avLst/>
          </a:prstGeom>
          <a:noFill/>
        </p:spPr>
      </p:pic>
      <p:sp>
        <p:nvSpPr>
          <p:cNvPr id="5" name="Cloud Callout 4"/>
          <p:cNvSpPr/>
          <p:nvPr/>
        </p:nvSpPr>
        <p:spPr>
          <a:xfrm rot="20850741">
            <a:off x="1144301" y="5008861"/>
            <a:ext cx="2054797" cy="1646461"/>
          </a:xfrm>
          <a:prstGeom prst="cloudCallout">
            <a:avLst>
              <a:gd name="adj1" fmla="val 121771"/>
              <a:gd name="adj2" fmla="val 1182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pl-PL" sz="1600" dirty="0" smtClean="0"/>
              <a:t>Integracija kompetencije pismenosti</a:t>
            </a:r>
            <a:endParaRPr lang="en-US" sz="1600" dirty="0" smtClean="0"/>
          </a:p>
          <a:p>
            <a:pPr algn="ctr"/>
            <a:endParaRPr lang="en-US" dirty="0"/>
          </a:p>
        </p:txBody>
      </p:sp>
      <p:pic>
        <p:nvPicPr>
          <p:cNvPr id="2050" name="Picture 2" descr="C:\Users\USER\Desktop\IMG-0544169568cb17f56abd38edcbca0214-V.jpg"/>
          <p:cNvPicPr>
            <a:picLocks noChangeAspect="1" noChangeArrowheads="1"/>
          </p:cNvPicPr>
          <p:nvPr/>
        </p:nvPicPr>
        <p:blipFill>
          <a:blip r:embed="rId5"/>
          <a:srcRect l="4074" t="6666" r="8519" b="10000"/>
          <a:stretch>
            <a:fillRect/>
          </a:stretch>
        </p:blipFill>
        <p:spPr bwMode="auto">
          <a:xfrm>
            <a:off x="3886200" y="304800"/>
            <a:ext cx="2514600" cy="43434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5" name="Picture 3" descr="C:\Users\USER\AppData\Local\Temp\Rar$DIa5256.31060\IMG-a29f68b6df99038db39bdb2ddbb7f69c-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304800" y="228600"/>
            <a:ext cx="8305800" cy="62452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20018</TotalTime>
  <Words>583</Words>
  <Application>Microsoft Office PowerPoint</Application>
  <PresentationFormat>On-screen Show (4:3)</PresentationFormat>
  <Paragraphs>69</Paragraphs>
  <Slides>20</Slides>
  <Notes>2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Solstice</vt:lpstr>
      <vt:lpstr>Integracija ključnih kompetencija u vaspitno – obrazovni rad</vt:lpstr>
      <vt:lpstr>Ishod učenja preuzet iz operativnog plana za predmet priroda</vt:lpstr>
      <vt:lpstr>                NA 1 ČASU  PRIRODE :</vt:lpstr>
      <vt:lpstr>Slide 4</vt:lpstr>
      <vt:lpstr>Ishodi učenja preuzeti iz operativnog plana za predmet C-SBH jezik i književnost</vt:lpstr>
      <vt:lpstr>  Na časovima C-SBH jezika i književnosti:</vt:lpstr>
      <vt:lpstr>Slide 7</vt:lpstr>
      <vt:lpstr>Slide 8</vt:lpstr>
      <vt:lpstr>Slide 9</vt:lpstr>
      <vt:lpstr>Slide 10</vt:lpstr>
      <vt:lpstr>   Na času matematike:</vt:lpstr>
      <vt:lpstr>Slide 12</vt:lpstr>
      <vt:lpstr>ishodi učenja preuzeti iz operativnog plana za predmet likovna kultura</vt:lpstr>
      <vt:lpstr>  Na času likovne kulture:</vt:lpstr>
      <vt:lpstr>Slide 15</vt:lpstr>
      <vt:lpstr>       Na II času prirode:</vt:lpstr>
      <vt:lpstr>Slide 17</vt:lpstr>
      <vt:lpstr>Slide 18</vt:lpstr>
      <vt:lpstr>     IZLOŽBA  RADOVA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USER</cp:lastModifiedBy>
  <cp:revision>236</cp:revision>
  <dcterms:created xsi:type="dcterms:W3CDTF">2006-08-16T00:00:00Z</dcterms:created>
  <dcterms:modified xsi:type="dcterms:W3CDTF">2021-02-18T17:53:05Z</dcterms:modified>
</cp:coreProperties>
</file>