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723" r:id="rId3"/>
    <p:sldId id="795" r:id="rId4"/>
    <p:sldId id="788" r:id="rId5"/>
    <p:sldId id="786" r:id="rId6"/>
    <p:sldId id="726" r:id="rId7"/>
    <p:sldId id="727" r:id="rId8"/>
    <p:sldId id="707" r:id="rId9"/>
    <p:sldId id="697" r:id="rId10"/>
    <p:sldId id="712" r:id="rId11"/>
    <p:sldId id="708" r:id="rId12"/>
    <p:sldId id="709" r:id="rId13"/>
    <p:sldId id="710" r:id="rId14"/>
    <p:sldId id="711" r:id="rId15"/>
    <p:sldId id="713" r:id="rId16"/>
    <p:sldId id="767" r:id="rId17"/>
    <p:sldId id="768" r:id="rId18"/>
    <p:sldId id="715" r:id="rId19"/>
    <p:sldId id="716" r:id="rId20"/>
    <p:sldId id="735" r:id="rId21"/>
    <p:sldId id="737" r:id="rId22"/>
    <p:sldId id="762" r:id="rId23"/>
    <p:sldId id="763" r:id="rId24"/>
    <p:sldId id="752" r:id="rId25"/>
    <p:sldId id="721" r:id="rId26"/>
    <p:sldId id="717" r:id="rId27"/>
    <p:sldId id="722" r:id="rId28"/>
    <p:sldId id="783" r:id="rId29"/>
    <p:sldId id="720" r:id="rId30"/>
    <p:sldId id="802" r:id="rId31"/>
    <p:sldId id="794" r:id="rId32"/>
    <p:sldId id="796" r:id="rId33"/>
    <p:sldId id="718" r:id="rId34"/>
    <p:sldId id="746" r:id="rId35"/>
    <p:sldId id="747" r:id="rId36"/>
    <p:sldId id="728" r:id="rId37"/>
    <p:sldId id="789" r:id="rId38"/>
    <p:sldId id="731" r:id="rId39"/>
    <p:sldId id="732" r:id="rId40"/>
    <p:sldId id="733" r:id="rId41"/>
    <p:sldId id="738" r:id="rId42"/>
    <p:sldId id="719" r:id="rId43"/>
    <p:sldId id="757" r:id="rId44"/>
    <p:sldId id="776" r:id="rId45"/>
    <p:sldId id="759" r:id="rId46"/>
    <p:sldId id="779" r:id="rId47"/>
    <p:sldId id="780" r:id="rId48"/>
    <p:sldId id="804" r:id="rId49"/>
    <p:sldId id="806" r:id="rId50"/>
    <p:sldId id="807" r:id="rId51"/>
    <p:sldId id="808" r:id="rId52"/>
    <p:sldId id="805" r:id="rId53"/>
    <p:sldId id="785" r:id="rId54"/>
    <p:sldId id="760" r:id="rId55"/>
    <p:sldId id="772" r:id="rId56"/>
    <p:sldId id="761" r:id="rId57"/>
    <p:sldId id="773" r:id="rId58"/>
    <p:sldId id="774" r:id="rId59"/>
    <p:sldId id="775" r:id="rId60"/>
    <p:sldId id="803" r:id="rId61"/>
    <p:sldId id="797" r:id="rId62"/>
    <p:sldId id="799" r:id="rId63"/>
    <p:sldId id="798" r:id="rId64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519" autoAdjust="0"/>
  </p:normalViewPr>
  <p:slideViewPr>
    <p:cSldViewPr snapToGrid="0" showGuides="1">
      <p:cViewPr varScale="1">
        <p:scale>
          <a:sx n="90" d="100"/>
          <a:sy n="90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9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3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0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6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6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6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25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3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25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62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2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0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23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3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2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7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4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66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45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65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1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8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16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1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82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76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6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70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24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382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43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96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4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1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7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07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97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9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79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083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11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7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13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0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82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471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2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6EF-AD25-44E6-B911-33DBBFCAC102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421A-F810-45EB-97E1-0F2EE3E9DCC6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AA1-8B9C-425C-8624-F6446E183EF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91EB-6100-417A-A2C7-1F89AC6CDCB6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2126-D874-4487-A849-8205376C38CD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8D9-B8EE-4C2C-A743-15D47F9FD1C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B771-8BE3-4EBF-9A0E-F00D8D7D26F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9703-D829-4A5C-A07B-50BF319EF120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2FE0-729F-4059-AB21-F66135DFC34E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BD5C-0556-4E36-B7C4-320726C72F6E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0211-6DD8-46B8-8007-417FBC8C9457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B147-2DD2-432C-9DEA-4D3F67C9BB71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t4qV0j5l1q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te.eu/index.php/key-competences-for-lifelong-learnin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NcjyFpV2h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i8Ydt6R1PVc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ko2HwndN2M" TargetMode="External"/><Relationship Id="rId11" Type="http://schemas.openxmlformats.org/officeDocument/2006/relationships/hyperlink" Target="https://www.youtube.com/watch?v=gRz04pFASX4" TargetMode="External"/><Relationship Id="rId5" Type="http://schemas.openxmlformats.org/officeDocument/2006/relationships/hyperlink" Target="https://www.youtube.com/watch?v=nuuRZKUE15g" TargetMode="External"/><Relationship Id="rId10" Type="http://schemas.openxmlformats.org/officeDocument/2006/relationships/hyperlink" Target="https://www.youtube.com/watch?v=50ZNhhoVwzw" TargetMode="External"/><Relationship Id="rId4" Type="http://schemas.openxmlformats.org/officeDocument/2006/relationships/hyperlink" Target="https://www.youtube.com/watch?v=Pk4knu9k-1M" TargetMode="External"/><Relationship Id="rId9" Type="http://schemas.openxmlformats.org/officeDocument/2006/relationships/hyperlink" Target="https://www.youtube.com/watch?v=w40EnZ0CFr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.curkovic@eprd.p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profs.com/quiz-school/story.php?title=isced-3-srednja-kola" TargetMode="External"/><Relationship Id="rId5" Type="http://schemas.openxmlformats.org/officeDocument/2006/relationships/hyperlink" Target="https://www.proprofs.com/quiz-school/story.php?title=isced-2-predmetna-nastava-u-osnovnoj-koli" TargetMode="External"/><Relationship Id="rId4" Type="http://schemas.openxmlformats.org/officeDocument/2006/relationships/hyperlink" Target="https://www.proprofs.com/quiz-school/story.php?title=mjg3mzk2ng4yx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ed.com/talks/sugata_mitra_the_child_driven_education?language=h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s://www.youtube.com/watch?v=P-xj3LWkgjc" TargetMode="External"/><Relationship Id="rId4" Type="http://schemas.openxmlformats.org/officeDocument/2006/relationships/hyperlink" Target="https://www.youtube.com/watch?v=wp18VzbsgcU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205" y="2040408"/>
            <a:ext cx="8383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Implementacija ključnih kompetencija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u obrazovni sistem Crne Gore –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obuka za nastavnike</a:t>
            </a:r>
          </a:p>
          <a:p>
            <a:pPr algn="r"/>
            <a:endParaRPr lang="hr-HR" sz="2000" dirty="0"/>
          </a:p>
        </p:txBody>
      </p:sp>
      <p:pic>
        <p:nvPicPr>
          <p:cNvPr id="2052" name="Picture 4" descr="Ideje za kreativne igre kod kuće: Lutkarske predstave, smišljanje priča,  izrada slikovnice, igre s loptom | missMAMA">
            <a:extLst>
              <a:ext uri="{FF2B5EF4-FFF2-40B4-BE49-F238E27FC236}">
                <a16:creationId xmlns:a16="http://schemas.microsoft.com/office/drawing/2014/main" id="{000B446C-4EB8-4889-98C5-D63464F9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81" y="4396154"/>
            <a:ext cx="3225864" cy="21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t ključnih razlika između uspješnih i neuspješnih ljudi">
            <a:extLst>
              <a:ext uri="{FF2B5EF4-FFF2-40B4-BE49-F238E27FC236}">
                <a16:creationId xmlns:a16="http://schemas.microsoft.com/office/drawing/2014/main" id="{61C41021-F48B-4CF2-BBBC-FCAFB847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" y="1231931"/>
            <a:ext cx="3794621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F489A-FB3E-4706-8525-03F2147E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276448" y="1720044"/>
            <a:ext cx="11738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000" b="1" dirty="0"/>
          </a:p>
          <a:p>
            <a:pPr algn="just"/>
            <a:r>
              <a:rPr lang="hr-HR" sz="2600" dirty="0"/>
              <a:t>1. </a:t>
            </a:r>
            <a:r>
              <a:rPr lang="hr-HR" sz="2600" b="1" dirty="0"/>
              <a:t>Upoznati nastavnike s Evropskim i Crnogorskim okvirom za ključne   kompetencije</a:t>
            </a:r>
          </a:p>
          <a:p>
            <a:pPr marL="457200" indent="-457200" algn="just">
              <a:buAutoNum type="arabicPeriod"/>
            </a:pPr>
            <a:endParaRPr lang="en-GB" sz="2600" dirty="0"/>
          </a:p>
          <a:p>
            <a:pPr algn="just"/>
            <a:r>
              <a:rPr lang="hr-HR" sz="2600" dirty="0"/>
              <a:t>2. </a:t>
            </a:r>
            <a:r>
              <a:rPr lang="hr-HR" sz="2600" b="1" dirty="0"/>
              <a:t>Motivi</a:t>
            </a:r>
            <a:r>
              <a:rPr lang="en-GB" sz="2600" b="1" dirty="0"/>
              <a:t>s</a:t>
            </a:r>
            <a:r>
              <a:rPr lang="hr-HR" sz="2600" b="1" dirty="0"/>
              <a:t>ati nastavnike za primjenu  aktivnih strategija učenja i metoda </a:t>
            </a:r>
          </a:p>
          <a:p>
            <a:pPr algn="just"/>
            <a:r>
              <a:rPr lang="hr-HR" sz="2600" b="1" dirty="0"/>
              <a:t>    po</a:t>
            </a:r>
            <a:r>
              <a:rPr lang="en-GB" sz="2600" b="1" dirty="0"/>
              <a:t>d</a:t>
            </a:r>
            <a:r>
              <a:rPr lang="hr-HR" sz="2600" b="1" dirty="0" err="1"/>
              <a:t>učavanja</a:t>
            </a:r>
            <a:r>
              <a:rPr lang="hr-HR" sz="2600" b="1" dirty="0"/>
              <a:t> </a:t>
            </a:r>
            <a:r>
              <a:rPr lang="hr-HR" sz="2600" dirty="0"/>
              <a:t>koje su efikasne za obrazovanje za ključne kompetencije</a:t>
            </a:r>
          </a:p>
          <a:p>
            <a:pPr algn="just"/>
            <a:endParaRPr lang="en-GB" sz="2600" dirty="0"/>
          </a:p>
          <a:p>
            <a:pPr algn="just"/>
            <a:r>
              <a:rPr lang="hr-HR" sz="2600" dirty="0"/>
              <a:t>3. </a:t>
            </a:r>
            <a:r>
              <a:rPr lang="hr-HR" sz="2600" b="1" dirty="0"/>
              <a:t>Predstaviti instrumente za pripremu, </a:t>
            </a:r>
            <a:r>
              <a:rPr lang="en-GB" sz="2600" b="1" dirty="0"/>
              <a:t>sprovođenje</a:t>
            </a:r>
            <a:r>
              <a:rPr lang="hr-HR" sz="2600" b="1" dirty="0"/>
              <a:t> i vrednovanje uspješne </a:t>
            </a:r>
          </a:p>
          <a:p>
            <a:pPr algn="just"/>
            <a:r>
              <a:rPr lang="hr-HR" sz="2600" b="1" dirty="0"/>
              <a:t>    nastave za ključne kompetencije</a:t>
            </a:r>
            <a:r>
              <a:rPr lang="hr-HR" sz="2600" dirty="0"/>
              <a:t> (priručnik za nastavnike - </a:t>
            </a:r>
            <a:r>
              <a:rPr lang="hr-HR" sz="2600" i="1" dirty="0"/>
              <a:t>metode i oblici </a:t>
            </a:r>
          </a:p>
          <a:p>
            <a:pPr algn="just"/>
            <a:r>
              <a:rPr lang="hr-HR" sz="2600" i="1" dirty="0"/>
              <a:t>    sprovođenja nastave za ključne kompetencije;</a:t>
            </a:r>
            <a:r>
              <a:rPr lang="hr-HR" sz="2600" dirty="0"/>
              <a:t> priprema za nastavu - </a:t>
            </a:r>
            <a:r>
              <a:rPr lang="hr-HR" sz="2600" i="1" dirty="0"/>
              <a:t>godišnje    </a:t>
            </a:r>
          </a:p>
          <a:p>
            <a:pPr algn="just"/>
            <a:r>
              <a:rPr lang="hr-HR" sz="2600" i="1" dirty="0"/>
              <a:t>    planiranje, </a:t>
            </a:r>
            <a:r>
              <a:rPr lang="hr-HR" sz="2600" i="1" dirty="0" err="1"/>
              <a:t>scenario</a:t>
            </a:r>
            <a:r>
              <a:rPr lang="hr-HR" sz="2600" i="1" dirty="0"/>
              <a:t>;</a:t>
            </a:r>
            <a:r>
              <a:rPr lang="hr-HR" sz="2600" dirty="0"/>
              <a:t> indikatori kvaliteta; </a:t>
            </a:r>
            <a:r>
              <a:rPr lang="hr-HR" sz="2600" dirty="0" err="1"/>
              <a:t>samoevaluaciju</a:t>
            </a:r>
            <a:r>
              <a:rPr lang="hr-HR" sz="2600" dirty="0"/>
              <a:t> nastavnika; kolegijalno </a:t>
            </a:r>
          </a:p>
          <a:p>
            <a:pPr algn="just"/>
            <a:r>
              <a:rPr lang="hr-HR" sz="2600" dirty="0"/>
              <a:t>    </a:t>
            </a:r>
            <a:r>
              <a:rPr lang="hr-HR" sz="2600" dirty="0" err="1"/>
              <a:t>posmatranje</a:t>
            </a:r>
            <a:r>
              <a:rPr lang="hr-HR" sz="2600" dirty="0"/>
              <a:t> nastave; učenikovu samoprocjenu naučenog; evaluaciju održane </a:t>
            </a:r>
          </a:p>
          <a:p>
            <a:pPr algn="just"/>
            <a:r>
              <a:rPr lang="hr-HR" sz="2600" dirty="0"/>
              <a:t>    nastave i sl.)   </a:t>
            </a:r>
            <a:endParaRPr lang="en-GB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C0E4C-08C3-47B9-B3DE-C89D1869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6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1911430"/>
            <a:ext cx="109877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pPr algn="just"/>
            <a:r>
              <a:rPr lang="hr-HR" sz="2600" dirty="0"/>
              <a:t>4. </a:t>
            </a:r>
            <a:r>
              <a:rPr lang="hr-HR" sz="2600" b="1" dirty="0"/>
              <a:t>Prikazati dobre primjere pripreme za nastavu koja uključuje ključne </a:t>
            </a:r>
          </a:p>
          <a:p>
            <a:pPr algn="just"/>
            <a:r>
              <a:rPr lang="hr-HR" sz="2600" b="1" dirty="0"/>
              <a:t>     kompetencije</a:t>
            </a:r>
            <a:r>
              <a:rPr lang="hr-HR" sz="2600" dirty="0"/>
              <a:t>   (individualno godišnje planiranje nastavnika, scenario za čas – </a:t>
            </a:r>
          </a:p>
          <a:p>
            <a:pPr algn="just"/>
            <a:r>
              <a:rPr lang="hr-HR" sz="2600" i="1" dirty="0"/>
              <a:t>     na nivou jednog predmeta, na nivou više predmeta, na nivou škole, na nivou </a:t>
            </a:r>
          </a:p>
          <a:p>
            <a:pPr algn="just"/>
            <a:r>
              <a:rPr lang="hr-HR" sz="2600" i="1" dirty="0"/>
              <a:t>     vannastavne ili vanškolske aktivnosti)</a:t>
            </a:r>
            <a:r>
              <a:rPr lang="hr-HR" sz="2600" dirty="0"/>
              <a:t> </a:t>
            </a:r>
            <a:r>
              <a:rPr lang="hr-HR" sz="2600" b="1" dirty="0"/>
              <a:t>i navesti načine kako se svaka od </a:t>
            </a:r>
          </a:p>
          <a:p>
            <a:pPr algn="just"/>
            <a:r>
              <a:rPr lang="hr-HR" sz="2600" b="1" dirty="0"/>
              <a:t>     ključnih kompetencija može primijeniti u STEM predmetima</a:t>
            </a:r>
          </a:p>
          <a:p>
            <a:pPr algn="just"/>
            <a:r>
              <a:rPr lang="hr-HR" sz="2600" b="1" dirty="0"/>
              <a:t>    </a:t>
            </a:r>
            <a:endParaRPr lang="en-GB" sz="2600" dirty="0"/>
          </a:p>
          <a:p>
            <a:pPr algn="just"/>
            <a:r>
              <a:rPr lang="hr-HR" sz="2600" dirty="0"/>
              <a:t>5. </a:t>
            </a:r>
            <a:r>
              <a:rPr lang="hr-HR" sz="2600" b="1" dirty="0"/>
              <a:t>Izraditi individualnu ili grupnu pripremu</a:t>
            </a:r>
            <a:r>
              <a:rPr lang="hr-HR" sz="2600" dirty="0"/>
              <a:t> </a:t>
            </a:r>
            <a:r>
              <a:rPr lang="hr-HR" sz="2600" b="1" dirty="0"/>
              <a:t>za dostizanje ključnih kompetencija </a:t>
            </a:r>
          </a:p>
          <a:p>
            <a:pPr algn="just"/>
            <a:r>
              <a:rPr lang="hr-HR" sz="2600" b="1" dirty="0"/>
              <a:t>    </a:t>
            </a:r>
            <a:r>
              <a:rPr lang="hr-HR" sz="2600" dirty="0"/>
              <a:t>usklađenu s  Godišnjim planom rada škole </a:t>
            </a:r>
            <a:endParaRPr lang="en-GB" sz="2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9D78C-22E3-4323-84F8-4A45D9E2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4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 (1)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E1D860-899E-4511-BE39-4778F0818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05319"/>
              </p:ext>
            </p:extLst>
          </p:nvPr>
        </p:nvGraphicFramePr>
        <p:xfrm>
          <a:off x="467833" y="1502147"/>
          <a:ext cx="11536325" cy="4965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61189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7897660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2077476">
                  <a:extLst>
                    <a:ext uri="{9D8B030D-6E8A-4147-A177-3AD203B41FA5}">
                      <a16:colId xmlns:a16="http://schemas.microsoft.com/office/drawing/2014/main" val="2685257184"/>
                    </a:ext>
                  </a:extLst>
                </a:gridCol>
              </a:tblGrid>
              <a:tr h="287844"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Vrijeme</a:t>
                      </a:r>
                      <a:endParaRPr lang="en-GB" sz="2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Sadržaj</a:t>
                      </a:r>
                      <a:endParaRPr lang="en-GB" sz="205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Metoda</a:t>
                      </a:r>
                      <a:endParaRPr lang="en-GB" sz="205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144774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1. DAN</a:t>
                      </a:r>
                      <a:endParaRPr lang="en-GB" sz="2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50" dirty="0">
                          <a:effectLst/>
                        </a:rPr>
                        <a:t>Uvod u obuku i priprema za rad – prvi dio prvog dana</a:t>
                      </a:r>
                      <a:endParaRPr lang="en-GB" sz="2050" dirty="0">
                        <a:effectLst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50" dirty="0">
                        <a:effectLst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3049677456"/>
                  </a:ext>
                </a:extLst>
              </a:tr>
              <a:tr h="680617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– 10:30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Predstavljanje voditelja; očekivanja; pravila za rad; upoznavanje s projektom;  konceptom, rasporedom i ciljevima obuke; zadacima i ostalim aktivnostima nakon obuke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Podsjećanje na kompetencije neophodne za život i uspješno obavljanje posla, kao i potrebu za cjeloživotnim osposobljavanjem  i unapređivanjem ključnih kompetencija. 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Prezentovanje, predstavljanje,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očekivanja, ledolomac 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8120"/>
                  </a:ext>
                </a:extLst>
              </a:tr>
              <a:tr h="1767760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 – 12:30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Evropskim referentnim okvirom ključnih kompetencija za cjeloživotno učenje</a:t>
                      </a:r>
                      <a:r>
                        <a:rPr lang="en-GB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r-HR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Crnogorskim okvirnim programom</a:t>
                      </a:r>
                      <a:r>
                        <a:rPr lang="en-GB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ključnih kompetencija i  prijedlozima ishoda učenja za  ključne kompetencije na ISCED nivoima 1,2 i 3.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Informisanje o temi, individualni i grupni rad, rad na tekstu, mapa uma, </a:t>
                      </a:r>
                      <a:r>
                        <a:rPr lang="hr-HR" sz="205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prezentovanje</a:t>
                      </a: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timskih radova,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kviz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0809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08807-F90D-4E49-ABC9-FF142BFF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1CFAE-80F3-400E-95B2-E7077CD1F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3821"/>
              </p:ext>
            </p:extLst>
          </p:nvPr>
        </p:nvGraphicFramePr>
        <p:xfrm>
          <a:off x="425302" y="1477926"/>
          <a:ext cx="11546957" cy="48092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332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7885917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1860708">
                  <a:extLst>
                    <a:ext uri="{9D8B030D-6E8A-4147-A177-3AD203B41FA5}">
                      <a16:colId xmlns:a16="http://schemas.microsoft.com/office/drawing/2014/main" val="2202717264"/>
                    </a:ext>
                  </a:extLst>
                </a:gridCol>
              </a:tblGrid>
              <a:tr h="430299"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Vrijeme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Sadržaj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Metoda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619852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1. DAN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Uvod u obuku i priprema za rad</a:t>
                      </a:r>
                      <a:r>
                        <a:rPr lang="hr-HR" sz="2000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r-H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drugi dio prvog dana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pPr indent="-1270" algn="l">
                        <a:lnSpc>
                          <a:spcPct val="200000"/>
                        </a:lnSpc>
                        <a:spcAft>
                          <a:spcPts val="200"/>
                        </a:spcAft>
                      </a:pPr>
                      <a:endParaRPr lang="en-GB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3049677456"/>
                  </a:ext>
                </a:extLst>
              </a:tr>
              <a:tr h="1565458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13:30 – 15:00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Priručnikom za nastavnike i izrađenim instrumentima u projektu vezano za pripremu, sprovođenje, </a:t>
                      </a:r>
                      <a:r>
                        <a:rPr lang="hr-HR" sz="20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dokumentovanje</a:t>
                      </a: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vrednovanje i evaluaciju obrazovanja za ključne kompetencije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uvod u temu, 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Individualni rad,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Diskusija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65092"/>
                  </a:ext>
                </a:extLst>
              </a:tr>
              <a:tr h="2193655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15:30 - 17:00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Početak dogovora o izradi pripreme </a:t>
                      </a:r>
                      <a:r>
                        <a:rPr lang="hr-HR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 redovnu nastavu 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(npr. scenario, jednopredmetno  ili međupredmetno)  </a:t>
                      </a:r>
                      <a:r>
                        <a:rPr lang="hr-HR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ili vannastavnu aktivnost 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(npr. projekt po mogućnosti na nivou škole) vezano za obrazovanje za ključne kompetencije.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Grupni rad (grupe sastavljene od nastavnika iz nekoliko  škola)</a:t>
                      </a:r>
                      <a:endParaRPr lang="en-GB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0552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AC59B-2974-48CF-9522-0846CAE9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(3)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681BA-7816-4BAE-9FFD-5D025826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30042"/>
              </p:ext>
            </p:extLst>
          </p:nvPr>
        </p:nvGraphicFramePr>
        <p:xfrm>
          <a:off x="516368" y="1641380"/>
          <a:ext cx="11026657" cy="4988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8488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6607544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2500625">
                  <a:extLst>
                    <a:ext uri="{9D8B030D-6E8A-4147-A177-3AD203B41FA5}">
                      <a16:colId xmlns:a16="http://schemas.microsoft.com/office/drawing/2014/main" val="3912554847"/>
                    </a:ext>
                  </a:extLst>
                </a:gridCol>
              </a:tblGrid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Vrijeme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Sadržaj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Metoda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2. DAN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20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Priprema za nastavu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16354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9:00 – 10:30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Nastavak izrade pripreme za nastavu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22215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11:00 – 12:30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Nastavak izrade pripreme za nastavu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65138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13:30  - 15:00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Predstavljanje izrađenih priprema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 samoevaluacija i evaluacija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34755"/>
                  </a:ext>
                </a:extLst>
              </a:tr>
              <a:tr h="330686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15:30 – 17:00 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predstavljanje akcionog plana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učesnika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za aktivnosti nakon obuke</a:t>
                      </a:r>
                    </a:p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Rezime i zaključci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prezentovanje akcionog plana,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8898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87257-9B87-4CCE-9B47-9E8E285E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185" y="1084793"/>
            <a:ext cx="1185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Priprema obuke, sprovođenje obuke i aktivnosti nakon obuke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678119" y="1922872"/>
            <a:ext cx="106283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/>
              <a:t>Sastavni dijelovi obuke:</a:t>
            </a:r>
          </a:p>
          <a:p>
            <a:pPr algn="just"/>
            <a:endParaRPr lang="en-GB" sz="1000" b="1" dirty="0"/>
          </a:p>
          <a:p>
            <a:pPr algn="just"/>
            <a:r>
              <a:rPr lang="hr-HR" sz="2800" b="1" dirty="0"/>
              <a:t>1. priprema za obuku </a:t>
            </a:r>
            <a:r>
              <a:rPr lang="hr-HR" sz="2800" dirty="0"/>
              <a:t>(uz precizna uputstva i materijale)</a:t>
            </a:r>
            <a:endParaRPr lang="en-GB" sz="2800" dirty="0"/>
          </a:p>
          <a:p>
            <a:pPr algn="just"/>
            <a:r>
              <a:rPr lang="hr-HR" sz="2800" b="1" dirty="0"/>
              <a:t>2. u</a:t>
            </a:r>
            <a:r>
              <a:rPr lang="en-GB" sz="2800" b="1" dirty="0" err="1"/>
              <a:t>čestvovanj</a:t>
            </a:r>
            <a:r>
              <a:rPr lang="hr-HR" sz="2800" b="1" dirty="0"/>
              <a:t>e u obuci i izrada p</a:t>
            </a:r>
            <a:r>
              <a:rPr lang="en-GB" sz="2800" b="1" dirty="0"/>
              <a:t>r</a:t>
            </a:r>
            <a:r>
              <a:rPr lang="hr-HR" sz="2800" b="1" dirty="0" err="1"/>
              <a:t>ij</a:t>
            </a:r>
            <a:r>
              <a:rPr lang="en-GB" sz="2800" b="1" dirty="0" err="1"/>
              <a:t>edloga</a:t>
            </a:r>
            <a:r>
              <a:rPr lang="hr-HR" sz="2800" b="1" dirty="0"/>
              <a:t> pripreme za nastavu</a:t>
            </a:r>
            <a:endParaRPr lang="hr-HR" sz="2800" dirty="0"/>
          </a:p>
          <a:p>
            <a:pPr algn="just"/>
            <a:r>
              <a:rPr lang="hr-HR" sz="2800" b="1" dirty="0"/>
              <a:t>3. dovršavanje pripreme za nastavu po povratku u školu </a:t>
            </a:r>
            <a:r>
              <a:rPr lang="hr-HR" sz="2800" dirty="0"/>
              <a:t>u s</a:t>
            </a:r>
            <a:r>
              <a:rPr lang="en-GB" sz="2800" dirty="0"/>
              <a:t>a</a:t>
            </a:r>
            <a:r>
              <a:rPr lang="hr-HR" sz="2800" dirty="0"/>
              <a:t>radnji sa </a:t>
            </a:r>
          </a:p>
          <a:p>
            <a:pPr algn="just"/>
            <a:r>
              <a:rPr lang="hr-HR" sz="2800" dirty="0"/>
              <a:t>    što većim brojem nastavnika različitih predmeta  </a:t>
            </a:r>
          </a:p>
          <a:p>
            <a:pPr algn="just"/>
            <a:r>
              <a:rPr lang="hr-HR" sz="2800" b="1" dirty="0"/>
              <a:t>4. s</a:t>
            </a:r>
            <a:r>
              <a:rPr lang="en-GB" sz="2800" b="1" dirty="0" err="1"/>
              <a:t>provođenj</a:t>
            </a:r>
            <a:r>
              <a:rPr lang="hr-HR" sz="2800" b="1" dirty="0"/>
              <a:t>e planirane nastave </a:t>
            </a:r>
            <a:r>
              <a:rPr lang="hr-HR" sz="2800" dirty="0"/>
              <a:t>u skladu</a:t>
            </a:r>
            <a:r>
              <a:rPr lang="en-GB" sz="2800" dirty="0"/>
              <a:t> </a:t>
            </a:r>
            <a:r>
              <a:rPr lang="hr-HR" sz="2800" dirty="0"/>
              <a:t>sa p</a:t>
            </a:r>
            <a:r>
              <a:rPr lang="en-GB" sz="2800" dirty="0"/>
              <a:t>r</a:t>
            </a:r>
            <a:r>
              <a:rPr lang="hr-HR" sz="2800" dirty="0" err="1"/>
              <a:t>ij</a:t>
            </a:r>
            <a:r>
              <a:rPr lang="en-GB" sz="2800" dirty="0" err="1"/>
              <a:t>edlogo</a:t>
            </a:r>
            <a:r>
              <a:rPr lang="hr-HR" sz="2800" dirty="0"/>
              <a:t>m pripreme s   </a:t>
            </a:r>
          </a:p>
          <a:p>
            <a:pPr algn="just"/>
            <a:r>
              <a:rPr lang="hr-HR" sz="2800" dirty="0"/>
              <a:t>    obuke </a:t>
            </a:r>
            <a:r>
              <a:rPr lang="hr-HR" sz="2800" b="1" dirty="0"/>
              <a:t>uz  formativno ocjenjivanje učenika </a:t>
            </a:r>
          </a:p>
          <a:p>
            <a:pPr algn="just"/>
            <a:r>
              <a:rPr lang="hr-HR" sz="2800" b="1" dirty="0"/>
              <a:t>5. evaluacija</a:t>
            </a:r>
            <a:r>
              <a:rPr lang="hr-HR" sz="2800" dirty="0"/>
              <a:t> </a:t>
            </a:r>
            <a:r>
              <a:rPr lang="en-GB" sz="2800" dirty="0"/>
              <a:t>s</a:t>
            </a:r>
            <a:r>
              <a:rPr lang="hr-HR" sz="2800" dirty="0"/>
              <a:t>provedene </a:t>
            </a:r>
            <a:r>
              <a:rPr lang="en-GB" sz="2800" dirty="0"/>
              <a:t> </a:t>
            </a:r>
            <a:r>
              <a:rPr lang="hr-HR" sz="2800" dirty="0"/>
              <a:t>nastave </a:t>
            </a:r>
          </a:p>
          <a:p>
            <a:pPr algn="just"/>
            <a:r>
              <a:rPr lang="hr-HR" sz="2800" b="1" dirty="0"/>
              <a:t>6. predaja dogovorenog seta dokumenata </a:t>
            </a:r>
            <a:r>
              <a:rPr lang="hr-HR" sz="2800" dirty="0"/>
              <a:t>za svaku od realizovanih </a:t>
            </a:r>
          </a:p>
          <a:p>
            <a:pPr algn="just"/>
            <a:r>
              <a:rPr lang="hr-HR" sz="2800" dirty="0"/>
              <a:t>    aktivnosti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469DE-4DF4-409A-88E7-78FBA784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4295" y="1002729"/>
            <a:ext cx="11346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Aktivnosti nakon obuke s ciljem osiguranja </a:t>
            </a:r>
            <a:r>
              <a:rPr lang="en-GB" sz="3200" b="1" dirty="0" err="1">
                <a:solidFill>
                  <a:srgbClr val="002060"/>
                </a:solidFill>
              </a:rPr>
              <a:t>kvaliteta</a:t>
            </a:r>
            <a:r>
              <a:rPr lang="hr-HR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> mjerenja </a:t>
            </a:r>
            <a:r>
              <a:rPr lang="en-GB" sz="3200" b="1" dirty="0" err="1">
                <a:solidFill>
                  <a:srgbClr val="002060"/>
                </a:solidFill>
              </a:rPr>
              <a:t>djelotvornosti</a:t>
            </a:r>
            <a:r>
              <a:rPr lang="hr-HR" sz="3200" b="1" dirty="0">
                <a:solidFill>
                  <a:srgbClr val="002060"/>
                </a:solidFill>
              </a:rPr>
              <a:t> obuke (zatvaranje ciklusa kvaliteta)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EF08-EFE7-4A86-93D8-DE1C297C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5" t="41747" r="10870" b="23180"/>
          <a:stretch>
            <a:fillRect/>
          </a:stretch>
        </p:blipFill>
        <p:spPr bwMode="auto">
          <a:xfrm>
            <a:off x="3124854" y="2199695"/>
            <a:ext cx="6328610" cy="41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97FC7-760A-45AF-930A-EAD49375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5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020" y="1000281"/>
            <a:ext cx="115409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>
                <a:solidFill>
                  <a:srgbClr val="002060"/>
                </a:solidFill>
              </a:rPr>
              <a:t>Aktivnosti nakon obuke i </a:t>
            </a:r>
            <a:r>
              <a:rPr lang="en-GB" sz="3800" b="1" dirty="0" err="1">
                <a:solidFill>
                  <a:srgbClr val="002060"/>
                </a:solidFill>
              </a:rPr>
              <a:t>realizovanje</a:t>
            </a:r>
            <a:r>
              <a:rPr lang="hr-HR" sz="3800" b="1" dirty="0">
                <a:solidFill>
                  <a:srgbClr val="002060"/>
                </a:solidFill>
              </a:rPr>
              <a:t> pripreme u nastavi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516368" y="1910333"/>
            <a:ext cx="11159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Nakon predaje dokumentacije za  sprovedenu aktivnost </a:t>
            </a:r>
            <a:r>
              <a:rPr lang="hr-HR" sz="2800" dirty="0"/>
              <a:t>(nastavu, vannastavnu/vanškolsku, </a:t>
            </a:r>
            <a:r>
              <a:rPr lang="en-GB" sz="2800" dirty="0" err="1"/>
              <a:t>sprovođenje</a:t>
            </a:r>
            <a:r>
              <a:rPr lang="hr-HR" sz="2800" dirty="0"/>
              <a:t> projekta i sl.) izvršiće se:</a:t>
            </a:r>
          </a:p>
          <a:p>
            <a:endParaRPr lang="en-GB" sz="2800" dirty="0"/>
          </a:p>
          <a:p>
            <a:r>
              <a:rPr lang="hr-HR" sz="2800" dirty="0"/>
              <a:t>7. </a:t>
            </a:r>
            <a:r>
              <a:rPr lang="hr-HR" sz="2800" b="1" dirty="0"/>
              <a:t>Odabir najuspješnije </a:t>
            </a:r>
            <a:r>
              <a:rPr lang="hr-HR" sz="2800" b="1" dirty="0" err="1"/>
              <a:t>sprovedenih</a:t>
            </a:r>
            <a:r>
              <a:rPr lang="hr-HR" sz="2800" b="1" dirty="0"/>
              <a:t> i  najkorisnijih primjera aktivnosti  </a:t>
            </a:r>
          </a:p>
          <a:p>
            <a:r>
              <a:rPr lang="hr-HR" sz="2800" b="1" dirty="0"/>
              <a:t>    </a:t>
            </a:r>
            <a:r>
              <a:rPr lang="hr-HR" sz="2800" dirty="0"/>
              <a:t>(ekspert</a:t>
            </a:r>
            <a:r>
              <a:rPr lang="en-GB" sz="2800" dirty="0" err="1"/>
              <a:t>sk</a:t>
            </a:r>
            <a:r>
              <a:rPr lang="hr-HR" sz="2800" dirty="0"/>
              <a:t>i tim projekta i projektni tim)</a:t>
            </a:r>
          </a:p>
          <a:p>
            <a:endParaRPr lang="en-GB" sz="2800" dirty="0"/>
          </a:p>
          <a:p>
            <a:r>
              <a:rPr lang="hr-HR" sz="2800" dirty="0"/>
              <a:t>8. </a:t>
            </a:r>
            <a:r>
              <a:rPr lang="hr-HR" sz="2800" b="1" dirty="0"/>
              <a:t>Dodavanje odabranih primjera u Priručnik</a:t>
            </a:r>
          </a:p>
          <a:p>
            <a:endParaRPr lang="en-GB" sz="2800" b="1" dirty="0"/>
          </a:p>
          <a:p>
            <a:r>
              <a:rPr lang="hr-HR" sz="2800" dirty="0"/>
              <a:t>9. </a:t>
            </a:r>
            <a:r>
              <a:rPr lang="hr-HR" sz="2800" b="1" dirty="0"/>
              <a:t>Održavanje konferencije </a:t>
            </a:r>
            <a:r>
              <a:rPr lang="hr-HR" sz="2800" dirty="0"/>
              <a:t>za predstavljanje javnosti, najuspješnijih i  </a:t>
            </a:r>
          </a:p>
          <a:p>
            <a:r>
              <a:rPr lang="hr-HR" sz="2800" dirty="0"/>
              <a:t>     najkorisnijih primjera </a:t>
            </a:r>
            <a:r>
              <a:rPr lang="en-GB" sz="2800" dirty="0"/>
              <a:t>s</a:t>
            </a:r>
            <a:r>
              <a:rPr lang="hr-HR" sz="2800" dirty="0"/>
              <a:t>provedenih aktivnosti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463A0-5D82-4B05-89DE-30464B01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7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319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Pravila za uspješan rad u radionici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6066" y="1794202"/>
            <a:ext cx="6835778" cy="466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pošt</a:t>
            </a:r>
            <a:r>
              <a:rPr lang="en-GB" sz="2800" dirty="0">
                <a:sym typeface="Open Sans Light"/>
              </a:rPr>
              <a:t>o</a:t>
            </a:r>
            <a:r>
              <a:rPr lang="hr-HR" sz="2800" dirty="0">
                <a:sym typeface="Open Sans Light"/>
              </a:rPr>
              <a:t>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Kvalitetna s</a:t>
            </a:r>
            <a:r>
              <a:rPr lang="en-GB" sz="2800" dirty="0">
                <a:sym typeface="Open Sans Light"/>
              </a:rPr>
              <a:t>a</a:t>
            </a:r>
            <a:r>
              <a:rPr lang="hr-HR" sz="2800" dirty="0">
                <a:sym typeface="Open Sans Light"/>
              </a:rPr>
              <a:t>radnja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pod</a:t>
            </a:r>
            <a:r>
              <a:rPr lang="en-GB" sz="2800" dirty="0">
                <a:sym typeface="Open Sans Light"/>
              </a:rPr>
              <a:t>s</a:t>
            </a:r>
            <a:r>
              <a:rPr lang="hr-HR" sz="2800" dirty="0">
                <a:sym typeface="Open Sans Light"/>
              </a:rPr>
              <a:t>ticanje i podržavanje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Uvažavanje razlika i specifičnih sposobnosti svakog pojedinca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Stremljenje ka postizanju što boljih zajedničkih rezultata</a:t>
            </a:r>
          </a:p>
        </p:txBody>
      </p:sp>
      <p:pic>
        <p:nvPicPr>
          <p:cNvPr id="6" name="Google Shape;138;p6" descr="j0233018">
            <a:extLst>
              <a:ext uri="{FF2B5EF4-FFF2-40B4-BE49-F238E27FC236}">
                <a16:creationId xmlns:a16="http://schemas.microsoft.com/office/drawing/2014/main" id="{FFD723D8-40F1-435E-99E0-06A6189B702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347" y="1344916"/>
            <a:ext cx="3684587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3DE55-A38B-4CDA-895D-563B3A7C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145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Uloge u timu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332412" y="1818563"/>
            <a:ext cx="4639834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moderator 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organizator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koordinator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administrator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istraživač – pretraživač i    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”navijač”, onaj koji bodri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mjerilac vremena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izvjestilac</a:t>
            </a:r>
          </a:p>
        </p:txBody>
      </p:sp>
      <p:pic>
        <p:nvPicPr>
          <p:cNvPr id="5" name="Google Shape;147;p7" descr="j0233018">
            <a:extLst>
              <a:ext uri="{FF2B5EF4-FFF2-40B4-BE49-F238E27FC236}">
                <a16:creationId xmlns:a16="http://schemas.microsoft.com/office/drawing/2014/main" id="{D9FA66AD-6CFB-42E0-98DB-59EF829371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1144" y="1348386"/>
            <a:ext cx="3392355" cy="487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90D51-EA93-4E2F-9352-562A39F9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8971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cs typeface="Calibri"/>
              </a:rPr>
              <a:t>Predstavljanje voditelja obuke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532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Boris Ćurković</a:t>
            </a:r>
            <a:r>
              <a:rPr lang="hr-HR" dirty="0"/>
              <a:t>, vođa tima na projektu i ključni stručnjak</a:t>
            </a:r>
          </a:p>
          <a:p>
            <a:r>
              <a:rPr lang="hr-HR" b="1" dirty="0"/>
              <a:t>Maja Jukić</a:t>
            </a:r>
            <a:r>
              <a:rPr lang="hr-HR" dirty="0"/>
              <a:t>, ključna stručnjakinja za obuku nastavnika</a:t>
            </a:r>
          </a:p>
          <a:p>
            <a:r>
              <a:rPr lang="hr-HR" b="1" dirty="0"/>
              <a:t>Rajko </a:t>
            </a:r>
            <a:r>
              <a:rPr lang="hr-HR" b="1" dirty="0" err="1"/>
              <a:t>Kosović</a:t>
            </a:r>
            <a:r>
              <a:rPr lang="hr-HR" dirty="0"/>
              <a:t>, kratkoročni stručnjak za osiguranje kvaliteta obrazovanja i obuku </a:t>
            </a:r>
          </a:p>
          <a:p>
            <a:r>
              <a:rPr lang="hr-HR" b="1" dirty="0"/>
              <a:t>Srđan </a:t>
            </a:r>
            <a:r>
              <a:rPr lang="hr-HR" b="1" dirty="0" err="1"/>
              <a:t>Verbić</a:t>
            </a:r>
            <a:r>
              <a:rPr lang="hr-HR" dirty="0"/>
              <a:t>, kratkoročni stručnjak za STEM područje i izradu testova</a:t>
            </a:r>
          </a:p>
          <a:p>
            <a:r>
              <a:rPr lang="hr-HR" b="1" dirty="0"/>
              <a:t>Ljubica </a:t>
            </a:r>
            <a:r>
              <a:rPr lang="en-GB" b="1" dirty="0" err="1"/>
              <a:t>Špirić</a:t>
            </a:r>
            <a:r>
              <a:rPr lang="hr-HR" dirty="0"/>
              <a:t>, kratkoročna stručnjakinja za istraživanje o potrebama KPR-a nastavnika i obuku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Molimo vas da u chatu Zoom-a na dnu stranice odaberete Mariju Nikčević i da u komunikaciji s njom upišete ime i prezime te školu iz koje dolazite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535EC-E2BC-492E-86E1-096B09E0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708" y="905910"/>
            <a:ext cx="1208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Ledolomac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62708" y="1297715"/>
            <a:ext cx="10925907" cy="46747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Individualno pripremite odgovore na postavljena pitanja (5 min)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Što ste naučili/stekli redovnim obrazovanjem u školi, a puno Vam je pomoglo u Vašem životu za rad i svakodnevni život. (činjenice, vještine, spoznaje, vrijednosti, njihova kombinacija ili nešto drugo?)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Prisjetite se </a:t>
            </a:r>
            <a:r>
              <a:rPr lang="hr-HR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</a:t>
            </a: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Vam je bio najdraži nastavnik, zabilježite zašto i kako je to utjecalo na ono što ste stekli redovnim obrazovanjem, a bilo Vam je najkorisnije u životu. </a:t>
            </a: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Upišite odgovore u chat pod 1 i 2 s oznakom broja na početku odgovora, nakon što ste ga otvorili pritiskom na ikonu koja je označena na slici. </a:t>
            </a:r>
          </a:p>
          <a:p>
            <a:pPr algn="just"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Ako </a:t>
            </a:r>
            <a:r>
              <a:rPr lang="hr-HR" dirty="0"/>
              <a:t>nemate inspiraciju ili </a:t>
            </a:r>
            <a:r>
              <a:rPr lang="hr-HR" dirty="0" err="1"/>
              <a:t>nijeste</a:t>
            </a:r>
            <a:r>
              <a:rPr lang="hr-HR" dirty="0"/>
              <a:t> raspoloženi ne morate napisati odgovore</a:t>
            </a:r>
            <a:endParaRPr lang="en-GB" dirty="0"/>
          </a:p>
          <a:p>
            <a:pPr marL="514350" indent="-514350" algn="just">
              <a:buFont typeface="+mj-lt"/>
              <a:buAutoNum type="arabicPeriod"/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3C5C4-B3F0-404B-86F5-C5752A809712}"/>
              </a:ext>
            </a:extLst>
          </p:cNvPr>
          <p:cNvPicPr/>
          <p:nvPr/>
        </p:nvPicPr>
        <p:blipFill rotWithShape="1">
          <a:blip r:embed="rId4"/>
          <a:srcRect l="17284" t="86799" r="38976" b="-2663"/>
          <a:stretch/>
        </p:blipFill>
        <p:spPr bwMode="auto">
          <a:xfrm>
            <a:off x="3282466" y="4659453"/>
            <a:ext cx="6100445" cy="112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5D0BC0-981C-42B4-A55A-CD6D3B715CB6}"/>
              </a:ext>
            </a:extLst>
          </p:cNvPr>
          <p:cNvCxnSpPr/>
          <p:nvPr/>
        </p:nvCxnSpPr>
        <p:spPr>
          <a:xfrm>
            <a:off x="5076427" y="4426938"/>
            <a:ext cx="678180" cy="807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99673A-6F94-4AF1-B109-A83F51D8CB54}"/>
              </a:ext>
            </a:extLst>
          </p:cNvPr>
          <p:cNvCxnSpPr/>
          <p:nvPr/>
        </p:nvCxnSpPr>
        <p:spPr>
          <a:xfrm flipH="1">
            <a:off x="6054559" y="4449798"/>
            <a:ext cx="556260" cy="7848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E14B9-58B2-4C8F-93B3-D767C3CC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088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Učenje i po</a:t>
            </a:r>
            <a:r>
              <a:rPr lang="en-GB" sz="4000" b="1" dirty="0">
                <a:solidFill>
                  <a:srgbClr val="002060"/>
                </a:solidFill>
                <a:sym typeface="Open Sans"/>
              </a:rPr>
              <a:t>d</a:t>
            </a:r>
            <a:r>
              <a:rPr lang="hr-HR" sz="4000" b="1" dirty="0">
                <a:solidFill>
                  <a:srgbClr val="002060"/>
                </a:solidFill>
                <a:sym typeface="Open Sans"/>
              </a:rPr>
              <a:t>učavanje za ključne kompetencije 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1994675"/>
            <a:ext cx="5723812" cy="454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…. je učenje i podučavanje za kompletne, humane  i  ljude sposobne za život 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jer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svi možda neće biti odlični učenici,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ali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svi mogu biti odlični ljudi</a:t>
            </a:r>
          </a:p>
          <a:p>
            <a:pPr>
              <a:spcBef>
                <a:spcPts val="700"/>
              </a:spcBef>
              <a:buSzPts val="2600"/>
            </a:pPr>
            <a:endParaRPr lang="hr-HR" sz="2800" b="1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….je učenje i po</a:t>
            </a:r>
            <a:r>
              <a:rPr lang="en-GB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d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učavanje koje omogućuje primjenu i korištenje naučenog, tj.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funkcionalno znanje</a:t>
            </a:r>
          </a:p>
        </p:txBody>
      </p:sp>
      <p:pic>
        <p:nvPicPr>
          <p:cNvPr id="8" name="Picture 2" descr="Advice on how to make the world a kinder place through random acts of kindness and fostering three core character strengths in your children.">
            <a:extLst>
              <a:ext uri="{FF2B5EF4-FFF2-40B4-BE49-F238E27FC236}">
                <a16:creationId xmlns:a16="http://schemas.microsoft.com/office/drawing/2014/main" id="{49239365-2628-418A-ACF9-7815834C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06" y="2173736"/>
            <a:ext cx="53721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A1C1D-800B-43EE-BDF1-98BF77618699}"/>
              </a:ext>
            </a:extLst>
          </p:cNvPr>
          <p:cNvSpPr txBox="1"/>
          <p:nvPr/>
        </p:nvSpPr>
        <p:spPr>
          <a:xfrm>
            <a:off x="6096000" y="5409830"/>
            <a:ext cx="617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..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je 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učenje za cijeli život, </a:t>
            </a:r>
          </a:p>
          <a:p>
            <a:pPr algn="ctr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(formalno, neformalno i  informalno)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B131D-C1BA-486B-BDFA-DC826659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088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Učenje i podučavanje za ključne kompetencije 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1701600"/>
            <a:ext cx="5723812" cy="454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dirty="0"/>
              <a:t>Sva su djeca rođeni geniji, a roditelji potroše prvih šest godina kako bi uništili tu genijalnost</a:t>
            </a:r>
          </a:p>
          <a:p>
            <a:pPr algn="just"/>
            <a:r>
              <a:rPr lang="hr-HR" sz="2800" dirty="0"/>
              <a:t>Ljudi svih dobi mogu naučiti doslovce sve ako im se dopusti da uče na svoj jedinstven način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dirty="0"/>
              <a:t>Pogledajte film: </a:t>
            </a:r>
          </a:p>
          <a:p>
            <a:pPr algn="just"/>
            <a:r>
              <a:rPr lang="hr-HR" sz="2800" dirty="0" err="1"/>
              <a:t>Promena</a:t>
            </a:r>
            <a:r>
              <a:rPr lang="hr-HR" sz="2800" dirty="0"/>
              <a:t> paradigme obrazovanja</a:t>
            </a:r>
          </a:p>
          <a:p>
            <a:pPr algn="just"/>
            <a:r>
              <a:rPr lang="hr-HR" sz="2000" dirty="0">
                <a:hlinkClick r:id="rId4"/>
              </a:rPr>
              <a:t>https://www.youtube.com/watch?v=t4qV0j5l1qo</a:t>
            </a:r>
            <a:r>
              <a:rPr lang="hr-HR" sz="2000" dirty="0"/>
              <a:t> </a:t>
            </a:r>
          </a:p>
        </p:txBody>
      </p:sp>
      <p:pic>
        <p:nvPicPr>
          <p:cNvPr id="1026" name="Picture 2" descr="11 znakova da je vaše dete genije - Ženski magazin - Horoskop, ljubav,  fitness i zdravlje">
            <a:extLst>
              <a:ext uri="{FF2B5EF4-FFF2-40B4-BE49-F238E27FC236}">
                <a16:creationId xmlns:a16="http://schemas.microsoft.com/office/drawing/2014/main" id="{F808BE4D-7B21-48EE-83CB-598DAFBB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27" y="1781907"/>
            <a:ext cx="4289165" cy="28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ko da otkrijete da li je vaše dijete mali genije? - Lola">
            <a:extLst>
              <a:ext uri="{FF2B5EF4-FFF2-40B4-BE49-F238E27FC236}">
                <a16:creationId xmlns:a16="http://schemas.microsoft.com/office/drawing/2014/main" id="{EEEDE130-29F0-451C-9E56-7ABD8A8C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76" y="4191366"/>
            <a:ext cx="4322754" cy="26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55E4C-2991-4BC8-B3E4-6D7A4BA9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363" y="873743"/>
            <a:ext cx="1168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Djeca uče ono sa čim žive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10362" y="1313622"/>
            <a:ext cx="11482345" cy="4493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/>
              <a:t>Ako živi sa ohrabrivanjem, uči se samopouzdanju</a:t>
            </a:r>
          </a:p>
          <a:p>
            <a:pPr algn="l"/>
            <a:r>
              <a:rPr lang="hr-HR" dirty="0"/>
              <a:t>Ako živi u toleranciji, uči se strpljenju</a:t>
            </a:r>
          </a:p>
          <a:p>
            <a:pPr algn="l"/>
            <a:r>
              <a:rPr lang="hr-HR" dirty="0"/>
              <a:t>Ako živi sa pohvalama, uči cijeniti</a:t>
            </a:r>
          </a:p>
          <a:p>
            <a:pPr algn="l"/>
            <a:r>
              <a:rPr lang="hr-HR" dirty="0"/>
              <a:t>Ako živi s dijeljenjem, uči o velikodušnosti</a:t>
            </a:r>
          </a:p>
          <a:p>
            <a:pPr algn="l"/>
            <a:r>
              <a:rPr lang="hr-HR" dirty="0"/>
              <a:t>Ako živi s prihvaćanjem, uči se ljubavi</a:t>
            </a:r>
          </a:p>
          <a:p>
            <a:pPr algn="l"/>
            <a:r>
              <a:rPr lang="hr-HR" dirty="0"/>
              <a:t>Ako živi s odobravanjem, uči voljeti samoga sebe</a:t>
            </a:r>
          </a:p>
          <a:p>
            <a:pPr algn="l"/>
            <a:r>
              <a:rPr lang="hr-HR" dirty="0"/>
              <a:t>Ako živi s priznanjem, uči da je dobro imati cilj</a:t>
            </a:r>
          </a:p>
          <a:p>
            <a:pPr algn="l"/>
            <a:r>
              <a:rPr lang="hr-HR" dirty="0"/>
              <a:t>Ako živi s poštenjem i pravednošću, uči da postoje istina i pravda</a:t>
            </a:r>
          </a:p>
          <a:p>
            <a:pPr algn="l"/>
            <a:r>
              <a:rPr lang="hr-HR" dirty="0"/>
              <a:t>Ako živi sa sigurnošću, uči se vjeri u sebe i one oko sebe</a:t>
            </a:r>
          </a:p>
          <a:p>
            <a:pPr algn="l"/>
            <a:r>
              <a:rPr lang="hr-HR" dirty="0"/>
              <a:t>Ako živi s prijateljstvom, uči da je svijet mjesto na kojem je ugodno živjeti</a:t>
            </a:r>
          </a:p>
          <a:p>
            <a:pPr algn="l"/>
            <a:r>
              <a:rPr lang="hr-HR" dirty="0"/>
              <a:t>Ako naši roditelji žive u miru, mi ćemo živjeti spokojno</a:t>
            </a:r>
          </a:p>
          <a:p>
            <a:pPr algn="l"/>
            <a:endParaRPr lang="ta-IN" sz="2800" dirty="0"/>
          </a:p>
        </p:txBody>
      </p:sp>
      <p:pic>
        <p:nvPicPr>
          <p:cNvPr id="4100" name="Picture 4" descr="Kako postići materijalno blagostanje - BebaMur">
            <a:extLst>
              <a:ext uri="{FF2B5EF4-FFF2-40B4-BE49-F238E27FC236}">
                <a16:creationId xmlns:a16="http://schemas.microsoft.com/office/drawing/2014/main" id="{219C2F07-66A6-490D-94E7-3BDCA35B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41" y="71336"/>
            <a:ext cx="4421696" cy="3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reća, blagostanje i život u obilju | Dobre Vibracije">
            <a:extLst>
              <a:ext uri="{FF2B5EF4-FFF2-40B4-BE49-F238E27FC236}">
                <a16:creationId xmlns:a16="http://schemas.microsoft.com/office/drawing/2014/main" id="{BDC9C81F-629D-4C60-976E-E8BB33D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26" y="3309601"/>
            <a:ext cx="3640836" cy="21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FFE326-CCD4-4AF7-9EFE-1C81E39A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941" y="903959"/>
            <a:ext cx="5761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002060"/>
                </a:solidFill>
              </a:rPr>
              <a:t>Četverodjelni</a:t>
            </a:r>
            <a:r>
              <a:rPr lang="hr-HR" sz="3600" b="1" dirty="0">
                <a:solidFill>
                  <a:srgbClr val="002060"/>
                </a:solidFill>
              </a:rPr>
              <a:t> kurikulum</a:t>
            </a:r>
            <a:r>
              <a:rPr lang="hr-HR" sz="2400" dirty="0">
                <a:solidFill>
                  <a:srgbClr val="002060"/>
                </a:solidFill>
              </a:rPr>
              <a:t>:</a:t>
            </a:r>
          </a:p>
          <a:p>
            <a:r>
              <a:rPr lang="hr-HR" sz="2400" dirty="0">
                <a:solidFill>
                  <a:srgbClr val="002060"/>
                </a:solidFill>
              </a:rPr>
              <a:t>(prema Revoluciji u učenju – </a:t>
            </a:r>
            <a:r>
              <a:rPr lang="hr-HR" sz="2400" dirty="0" err="1">
                <a:solidFill>
                  <a:srgbClr val="002060"/>
                </a:solidFill>
              </a:rPr>
              <a:t>Dryden</a:t>
            </a:r>
            <a:r>
              <a:rPr lang="hr-HR" sz="2400" dirty="0">
                <a:solidFill>
                  <a:srgbClr val="002060"/>
                </a:solidFill>
              </a:rPr>
              <a:t>, </a:t>
            </a:r>
            <a:r>
              <a:rPr lang="hr-HR" sz="2400" dirty="0" err="1">
                <a:solidFill>
                  <a:srgbClr val="002060"/>
                </a:solidFill>
              </a:rPr>
              <a:t>Vos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2257064"/>
            <a:ext cx="5723812" cy="44215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00"/>
              </a:spcBef>
              <a:buSzPts val="2600"/>
            </a:pPr>
            <a:r>
              <a:rPr lang="hr-HR" altLang="en-US" sz="2800" b="1" u="sng" dirty="0"/>
              <a:t>1. Kurikulum </a:t>
            </a:r>
            <a:r>
              <a:rPr lang="en-GB" altLang="en-US" sz="2800" b="1" u="sng" dirty="0" err="1"/>
              <a:t>ličnog</a:t>
            </a:r>
            <a:r>
              <a:rPr lang="hr-HR" altLang="en-US" sz="2800" b="1" u="sng" dirty="0"/>
              <a:t> rasta i razvoja</a:t>
            </a:r>
            <a:r>
              <a:rPr lang="hr-HR" altLang="en-US" sz="2800" u="sng" dirty="0"/>
              <a:t>, </a:t>
            </a:r>
            <a:r>
              <a:rPr lang="hr-HR" altLang="en-US" sz="2800" dirty="0"/>
              <a:t>uključujući samopoštovanje i izgradnju samopouzdanja</a:t>
            </a:r>
            <a:br>
              <a:rPr lang="hr-HR" altLang="en-US" sz="2800" dirty="0"/>
            </a:br>
            <a:r>
              <a:rPr lang="hr-HR" altLang="en-US" sz="2800" b="1" u="sng" dirty="0"/>
              <a:t>2. Kurikulum životnih sposobnosti</a:t>
            </a:r>
            <a:r>
              <a:rPr lang="hr-HR" altLang="en-US" sz="2800" dirty="0"/>
              <a:t>, uključujući kreativno rješavanje problema i upravljanje samim sobom</a:t>
            </a:r>
            <a:br>
              <a:rPr lang="hr-HR" altLang="en-US" sz="2800" dirty="0"/>
            </a:br>
            <a:r>
              <a:rPr lang="hr-HR" altLang="en-US" sz="2800" b="1" u="sng" dirty="0"/>
              <a:t>3. Kurikulum učenja-kako –učiti i učenja kao misliti</a:t>
            </a:r>
            <a:r>
              <a:rPr lang="hr-HR" altLang="en-US" sz="2800" b="1" dirty="0"/>
              <a:t>,</a:t>
            </a:r>
            <a:r>
              <a:rPr lang="hr-HR" altLang="en-US" sz="2800" dirty="0"/>
              <a:t> kako bi učenje moglo biti cjeloživotno i zabavno</a:t>
            </a:r>
            <a:br>
              <a:rPr lang="hr-HR" altLang="en-US" sz="2800" dirty="0"/>
            </a:br>
            <a:r>
              <a:rPr lang="hr-HR" altLang="en-US" sz="2800" b="1" u="sng" dirty="0"/>
              <a:t>4. Sadržajni kurikulum</a:t>
            </a:r>
            <a:r>
              <a:rPr lang="hr-HR" altLang="en-US" sz="2800" dirty="0"/>
              <a:t>, </a:t>
            </a:r>
            <a:r>
              <a:rPr lang="en-GB" altLang="en-US" sz="2800" dirty="0" err="1"/>
              <a:t>uopšteno</a:t>
            </a:r>
            <a:r>
              <a:rPr lang="hr-HR" altLang="en-US" sz="2800" dirty="0"/>
              <a:t> s </a:t>
            </a:r>
            <a:r>
              <a:rPr lang="hr-HR" altLang="en-US" sz="2800" dirty="0" err="1"/>
              <a:t>integrisanim</a:t>
            </a:r>
            <a:r>
              <a:rPr lang="hr-HR" altLang="en-US" sz="2800" dirty="0"/>
              <a:t> temama</a:t>
            </a: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09758B-FC05-4F56-A7FB-646E16783CEE}"/>
              </a:ext>
            </a:extLst>
          </p:cNvPr>
          <p:cNvSpPr/>
          <p:nvPr/>
        </p:nvSpPr>
        <p:spPr>
          <a:xfrm>
            <a:off x="7038286" y="1044089"/>
            <a:ext cx="4217942" cy="43198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E2529-6133-4B7F-8A25-1C0CBD21762B}"/>
              </a:ext>
            </a:extLst>
          </p:cNvPr>
          <p:cNvSpPr/>
          <p:nvPr/>
        </p:nvSpPr>
        <p:spPr>
          <a:xfrm>
            <a:off x="7538348" y="1615591"/>
            <a:ext cx="3181957" cy="331191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97829D-58FA-4D94-B86C-3AE4E543DA11}"/>
              </a:ext>
            </a:extLst>
          </p:cNvPr>
          <p:cNvSpPr/>
          <p:nvPr/>
        </p:nvSpPr>
        <p:spPr>
          <a:xfrm>
            <a:off x="7895535" y="2044216"/>
            <a:ext cx="2367968" cy="25199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010795-409D-431F-8421-E4382C8C3E6F}"/>
              </a:ext>
            </a:extLst>
          </p:cNvPr>
          <p:cNvSpPr/>
          <p:nvPr/>
        </p:nvSpPr>
        <p:spPr>
          <a:xfrm>
            <a:off x="8395598" y="2615714"/>
            <a:ext cx="1331982" cy="14399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D976-41CC-4DEC-865A-E5071CB3D3E3}"/>
              </a:ext>
            </a:extLst>
          </p:cNvPr>
          <p:cNvSpPr/>
          <p:nvPr/>
        </p:nvSpPr>
        <p:spPr>
          <a:xfrm>
            <a:off x="8824211" y="2687151"/>
            <a:ext cx="591996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1.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FE7FBC-2988-4BE3-A721-1C45C1EFF150}"/>
              </a:ext>
            </a:extLst>
          </p:cNvPr>
          <p:cNvSpPr/>
          <p:nvPr/>
        </p:nvSpPr>
        <p:spPr>
          <a:xfrm>
            <a:off x="8895649" y="2115647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2.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671B4-7D03-4E33-84E9-96240C7B37B2}"/>
              </a:ext>
            </a:extLst>
          </p:cNvPr>
          <p:cNvSpPr/>
          <p:nvPr/>
        </p:nvSpPr>
        <p:spPr>
          <a:xfrm>
            <a:off x="8895649" y="1615581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3.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3CE7F4-79B2-41DE-AF47-4AB8D1E3CBA5}"/>
              </a:ext>
            </a:extLst>
          </p:cNvPr>
          <p:cNvSpPr/>
          <p:nvPr/>
        </p:nvSpPr>
        <p:spPr>
          <a:xfrm>
            <a:off x="8895649" y="1115515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4.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618DF-B648-4AE2-89F5-DAD056A66886}"/>
              </a:ext>
            </a:extLst>
          </p:cNvPr>
          <p:cNvSpPr txBox="1"/>
          <p:nvPr/>
        </p:nvSpPr>
        <p:spPr>
          <a:xfrm>
            <a:off x="6152045" y="5309970"/>
            <a:ext cx="5911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hr-HR" altLang="en-US" sz="2000" dirty="0">
                <a:solidFill>
                  <a:schemeClr val="accent1">
                    <a:lumMod val="50000"/>
                  </a:schemeClr>
                </a:solidFill>
              </a:rPr>
              <a:t>Da bi 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učenici</a:t>
            </a:r>
            <a:r>
              <a:rPr lang="hr-HR" altLang="en-US" sz="2000" dirty="0">
                <a:solidFill>
                  <a:schemeClr val="accent1">
                    <a:lumMod val="50000"/>
                  </a:schemeClr>
                </a:solidFill>
              </a:rPr>
              <a:t> postigli sve navedeno, trebaju biti 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sposobni upravljati vlastitim učenjem – postavljati ciljeve, ustrajati, </a:t>
            </a:r>
            <a:r>
              <a:rPr lang="en-GB" altLang="en-US" sz="2000" b="1" dirty="0" err="1">
                <a:solidFill>
                  <a:schemeClr val="accent1">
                    <a:lumMod val="50000"/>
                  </a:schemeClr>
                </a:solidFill>
              </a:rPr>
              <a:t>posmatrati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 vlastiti napredak i prilagođavati svoje strategije učenja.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6EFE1-B536-4FEE-91A5-4E931388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628" y="892119"/>
            <a:ext cx="1143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b="1" dirty="0">
                <a:solidFill>
                  <a:srgbClr val="002060"/>
                </a:solidFill>
              </a:rPr>
              <a:t>P</a:t>
            </a:r>
            <a:r>
              <a:rPr lang="en-US" sz="3600" b="1" dirty="0" err="1">
                <a:solidFill>
                  <a:srgbClr val="002060"/>
                </a:solidFill>
              </a:rPr>
              <a:t>reporuka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hr-HR" sz="3600" b="1" dirty="0">
                <a:solidFill>
                  <a:srgbClr val="002060"/>
                </a:solidFill>
              </a:rPr>
              <a:t>Savjeta EU i </a:t>
            </a:r>
            <a:r>
              <a:rPr lang="hr-HR" sz="3600" b="1" dirty="0" err="1">
                <a:solidFill>
                  <a:srgbClr val="002060"/>
                </a:solidFill>
              </a:rPr>
              <a:t>Ev</a:t>
            </a:r>
            <a:r>
              <a:rPr lang="en-US" sz="3600" b="1" dirty="0" err="1">
                <a:solidFill>
                  <a:srgbClr val="002060"/>
                </a:solidFill>
              </a:rPr>
              <a:t>ropskog</a:t>
            </a:r>
            <a:r>
              <a:rPr lang="en-US" sz="3600" b="1" dirty="0">
                <a:solidFill>
                  <a:srgbClr val="002060"/>
                </a:solidFill>
              </a:rPr>
              <a:t> parlamenta o ključnim kompetencijama za cjeloživotno učenje</a:t>
            </a:r>
            <a:r>
              <a:rPr lang="hr-HR" sz="36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od 22.5. 2018. </a:t>
            </a:r>
            <a:r>
              <a:rPr lang="hr-HR" sz="2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31628" y="1860803"/>
            <a:ext cx="11431772" cy="337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S</a:t>
            </a:r>
            <a:r>
              <a:rPr lang="ta-IN" sz="2800" dirty="0"/>
              <a:t>kup znanja, vještina i stavova </a:t>
            </a:r>
            <a:r>
              <a:rPr lang="en-US" sz="2800" dirty="0"/>
              <a:t>koje svi pojedinci trebaju za </a:t>
            </a:r>
            <a:r>
              <a:rPr lang="en-US" sz="2800" dirty="0" err="1"/>
              <a:t>lično</a:t>
            </a:r>
            <a:r>
              <a:rPr lang="en-US" sz="2800" dirty="0"/>
              <a:t> </a:t>
            </a:r>
            <a:r>
              <a:rPr lang="en-US" sz="2800" b="1" dirty="0" err="1"/>
              <a:t>ispunjenje</a:t>
            </a:r>
            <a:r>
              <a:rPr lang="hr-HR" sz="2800" b="1" dirty="0"/>
              <a:t>, ostvarenje</a:t>
            </a:r>
            <a:r>
              <a:rPr lang="en-US" sz="2800" b="1" dirty="0"/>
              <a:t> </a:t>
            </a:r>
            <a:r>
              <a:rPr lang="en-US" sz="2800" dirty="0"/>
              <a:t>i </a:t>
            </a:r>
            <a:r>
              <a:rPr lang="en-US" sz="2800" b="1" dirty="0"/>
              <a:t>razvoj, zapošljivost, socijalnu uključenost, održiv način života, uspješan život u miroljubivim društvima, zdrav način života i aktivno građanstvo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ta-IN" sz="1000" dirty="0"/>
          </a:p>
          <a:p>
            <a:pPr algn="l"/>
            <a:r>
              <a:rPr lang="en-US" sz="2800" dirty="0"/>
              <a:t>Razvijaju se u perspektivi cjeloživotnog učenja, od ranog djetinjstva do odrasle dobi, te kroz formalno, neformalno i informalno učenje u svim kontekstima</a:t>
            </a:r>
            <a:r>
              <a:rPr lang="ta-IN" sz="2800" dirty="0"/>
              <a:t>.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3074" name="Picture 2" descr="Sretna djeca su uspješni ljudi | Portal 072info">
            <a:extLst>
              <a:ext uri="{FF2B5EF4-FFF2-40B4-BE49-F238E27FC236}">
                <a16:creationId xmlns:a16="http://schemas.microsoft.com/office/drawing/2014/main" id="{60F9A4CA-5456-4023-82BE-20C0F50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96" y="4775414"/>
            <a:ext cx="3388376" cy="19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CD3E0-8749-4B63-9E97-D4AB16F1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959" y="927171"/>
            <a:ext cx="1207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Evropski okvir ključnih kompetencija za cjeloživotno učenje </a:t>
            </a:r>
            <a:r>
              <a:rPr lang="en-GB" sz="28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hr-H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272727"/>
                </a:solidFill>
                <a:effectLst/>
                <a:latin typeface="Lato"/>
              </a:rPr>
              <a:t>Key Competences for Lifelong Learning</a:t>
            </a:r>
            <a:r>
              <a:rPr lang="hr-HR" b="0" i="0" dirty="0">
                <a:solidFill>
                  <a:srgbClr val="272727"/>
                </a:solidFill>
                <a:effectLst/>
                <a:latin typeface="Lato"/>
              </a:rPr>
              <a:t> </a:t>
            </a:r>
            <a:r>
              <a:rPr lang="en-GB" dirty="0">
                <a:hlinkClick r:id="rId4"/>
              </a:rPr>
              <a:t>https://yote.eu/index.php/key-competences-for-lifelong-learning/</a:t>
            </a:r>
            <a:r>
              <a:rPr lang="hr-HR" dirty="0"/>
              <a:t> </a:t>
            </a:r>
          </a:p>
          <a:p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62950" y="2041451"/>
            <a:ext cx="10661458" cy="46119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2800" dirty="0"/>
              <a:t>Sve</a:t>
            </a:r>
            <a:r>
              <a:rPr lang="en-US" sz="2800" dirty="0"/>
              <a:t> </a:t>
            </a:r>
            <a:r>
              <a:rPr lang="en-US" sz="2800" dirty="0" err="1"/>
              <a:t>ključne</a:t>
            </a:r>
            <a:r>
              <a:rPr lang="en-US" sz="2800" dirty="0"/>
              <a:t> </a:t>
            </a:r>
            <a:r>
              <a:rPr lang="en-US" sz="2800" dirty="0" err="1"/>
              <a:t>kompetencije</a:t>
            </a:r>
            <a:r>
              <a:rPr lang="en-US" sz="2800" dirty="0"/>
              <a:t> </a:t>
            </a:r>
            <a:r>
              <a:rPr lang="en-US" sz="2800" dirty="0" err="1"/>
              <a:t>smatraju</a:t>
            </a:r>
            <a:r>
              <a:rPr lang="en-US" sz="2800" dirty="0"/>
              <a:t> se </a:t>
            </a:r>
            <a:r>
              <a:rPr lang="en-US" sz="2800" dirty="0" err="1"/>
              <a:t>jednako</a:t>
            </a:r>
            <a:r>
              <a:rPr lang="en-US" sz="2800" dirty="0"/>
              <a:t> </a:t>
            </a:r>
            <a:r>
              <a:rPr lang="en-US" sz="2800" dirty="0" err="1"/>
              <a:t>važnima</a:t>
            </a:r>
            <a:r>
              <a:rPr lang="en-US" sz="2800" dirty="0"/>
              <a:t>.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Kompetencije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prim</a:t>
            </a:r>
            <a:r>
              <a:rPr lang="hr-HR" sz="2800" dirty="0" err="1"/>
              <a:t>jenjivati</a:t>
            </a:r>
            <a:r>
              <a:rPr lang="hr-HR" sz="2800" dirty="0"/>
              <a:t> </a:t>
            </a:r>
            <a:r>
              <a:rPr lang="en-US" sz="2800" dirty="0"/>
              <a:t> u </a:t>
            </a:r>
            <a:r>
              <a:rPr lang="en-US" sz="2800" dirty="0" err="1"/>
              <a:t>različitim</a:t>
            </a:r>
            <a:r>
              <a:rPr lang="en-US" sz="2800" dirty="0"/>
              <a:t> </a:t>
            </a:r>
            <a:r>
              <a:rPr lang="en-US" sz="2800" dirty="0" err="1"/>
              <a:t>kontekstima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u </a:t>
            </a:r>
            <a:r>
              <a:rPr lang="en-US" sz="2800" dirty="0" err="1"/>
              <a:t>različitim</a:t>
            </a:r>
            <a:r>
              <a:rPr lang="en-US" sz="2800" dirty="0"/>
              <a:t> </a:t>
            </a:r>
            <a:r>
              <a:rPr lang="en-US" sz="2800" dirty="0" err="1"/>
              <a:t>kombinacijama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Preklapaju</a:t>
            </a:r>
            <a:r>
              <a:rPr lang="en-US" sz="2800" dirty="0"/>
              <a:t> se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isprepliću</a:t>
            </a:r>
            <a:r>
              <a:rPr lang="en-US" sz="2800" dirty="0"/>
              <a:t>; </a:t>
            </a:r>
            <a:r>
              <a:rPr lang="en-US" sz="2800" dirty="0" err="1"/>
              <a:t>aspekti</a:t>
            </a:r>
            <a:r>
              <a:rPr lang="en-US" sz="2800" dirty="0"/>
              <a:t> </a:t>
            </a:r>
            <a:r>
              <a:rPr lang="en-US" sz="2800" dirty="0" err="1"/>
              <a:t>ključni</a:t>
            </a:r>
            <a:r>
              <a:rPr lang="en-US" sz="2800" dirty="0"/>
              <a:t> za </a:t>
            </a:r>
            <a:r>
              <a:rPr lang="en-US" sz="2800" dirty="0" err="1"/>
              <a:t>jedno</a:t>
            </a:r>
            <a:r>
              <a:rPr lang="en-US" sz="2800" dirty="0"/>
              <a:t> </a:t>
            </a:r>
            <a:r>
              <a:rPr lang="en-US" sz="2800" dirty="0" err="1"/>
              <a:t>područje</a:t>
            </a:r>
            <a:r>
              <a:rPr lang="en-US" sz="2800" dirty="0"/>
              <a:t> </a:t>
            </a:r>
            <a:r>
              <a:rPr lang="en-US" sz="2800" dirty="0" err="1"/>
              <a:t>ojačat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kompetenciju</a:t>
            </a:r>
            <a:r>
              <a:rPr lang="en-US" sz="2800" dirty="0"/>
              <a:t> u </a:t>
            </a:r>
            <a:r>
              <a:rPr lang="en-US" sz="2800" dirty="0" err="1"/>
              <a:t>drugom</a:t>
            </a:r>
            <a:r>
              <a:rPr lang="en-US" sz="2800" dirty="0"/>
              <a:t> </a:t>
            </a:r>
            <a:r>
              <a:rPr lang="en-US" sz="2800" dirty="0" err="1"/>
              <a:t>području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Vještine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b="1" dirty="0" err="1"/>
              <a:t>kritičko</a:t>
            </a:r>
            <a:r>
              <a:rPr lang="en-US" sz="2800" b="1" dirty="0"/>
              <a:t> </a:t>
            </a:r>
            <a:r>
              <a:rPr lang="en-US" sz="2800" b="1" dirty="0" err="1"/>
              <a:t>razmišljanje</a:t>
            </a:r>
            <a:r>
              <a:rPr lang="en-US" sz="2800" b="1" dirty="0"/>
              <a:t>, </a:t>
            </a:r>
            <a:r>
              <a:rPr lang="en-US" sz="2800" b="1" dirty="0" err="1"/>
              <a:t>rješavanje</a:t>
            </a:r>
            <a:r>
              <a:rPr lang="en-US" sz="2800" b="1" dirty="0"/>
              <a:t> </a:t>
            </a:r>
            <a:r>
              <a:rPr lang="en-US" sz="2800" b="1" dirty="0" err="1"/>
              <a:t>problema</a:t>
            </a:r>
            <a:r>
              <a:rPr lang="en-US" sz="2800" b="1" dirty="0"/>
              <a:t>, </a:t>
            </a:r>
            <a:r>
              <a:rPr lang="en-US" sz="2800" b="1" dirty="0" err="1"/>
              <a:t>timski</a:t>
            </a:r>
            <a:r>
              <a:rPr lang="en-US" sz="2800" b="1" dirty="0"/>
              <a:t> rad, </a:t>
            </a:r>
            <a:r>
              <a:rPr lang="en-US" sz="2800" b="1" dirty="0" err="1"/>
              <a:t>komunikacijske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pregovaračke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b="1" dirty="0"/>
              <a:t>, </a:t>
            </a:r>
            <a:r>
              <a:rPr lang="en-US" sz="2800" b="1" dirty="0" err="1"/>
              <a:t>analitičke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b="1" dirty="0"/>
              <a:t>, </a:t>
            </a:r>
            <a:r>
              <a:rPr lang="en-US" sz="2800" b="1" dirty="0" err="1"/>
              <a:t>kreativnost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međukulturne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dirty="0"/>
              <a:t> </a:t>
            </a:r>
            <a:r>
              <a:rPr lang="en-US" sz="2800" dirty="0" err="1"/>
              <a:t>dio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hr-HR" sz="2800" dirty="0"/>
              <a:t> svih</a:t>
            </a:r>
            <a:r>
              <a:rPr lang="en-US" sz="2800" dirty="0"/>
              <a:t> </a:t>
            </a:r>
            <a:r>
              <a:rPr lang="en-US" sz="2800" dirty="0" err="1"/>
              <a:t>ključnih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en-US" sz="2800" dirty="0"/>
              <a:t>.</a:t>
            </a:r>
            <a:endParaRPr lang="ta-IN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7C05D-9EBA-4088-915E-629D56E7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69" y="920636"/>
            <a:ext cx="1143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K</a:t>
            </a:r>
            <a:r>
              <a:rPr lang="ta-IN" sz="3600" b="1" dirty="0">
                <a:solidFill>
                  <a:srgbClr val="002060"/>
                </a:solidFill>
              </a:rPr>
              <a:t>ljučne kompetencije</a:t>
            </a:r>
            <a:r>
              <a:rPr lang="hr-HR" sz="3600" b="1" dirty="0">
                <a:solidFill>
                  <a:srgbClr val="002060"/>
                </a:solidFill>
              </a:rPr>
              <a:t> prema Evropskom okviru ključnih kompetencija za cjeloživotno učenje</a:t>
            </a:r>
            <a:r>
              <a:rPr lang="en-GB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-10238" y="1896691"/>
            <a:ext cx="813433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t">
              <a:buFont typeface="+mj-lt"/>
              <a:buAutoNum type="arabicPeriod"/>
            </a:pPr>
            <a:r>
              <a:rPr lang="ta-IN" dirty="0"/>
              <a:t>K</a:t>
            </a:r>
            <a:r>
              <a:rPr lang="en-US" dirty="0" err="1"/>
              <a:t>ompetencija</a:t>
            </a:r>
            <a:r>
              <a:rPr lang="en-US" dirty="0"/>
              <a:t> </a:t>
            </a:r>
            <a:r>
              <a:rPr lang="en-US" b="1" dirty="0" err="1"/>
              <a:t>pismenosti</a:t>
            </a:r>
            <a:r>
              <a:rPr lang="hr-HR" b="1" dirty="0"/>
              <a:t> </a:t>
            </a:r>
            <a:r>
              <a:rPr lang="en-GB" sz="1400" dirty="0">
                <a:hlinkClick r:id="rId4"/>
              </a:rPr>
              <a:t>https://www.youtube.com/watch?v=Pk4knu9k-1M</a:t>
            </a:r>
            <a:endParaRPr lang="en-GB" sz="1400" b="1" dirty="0"/>
          </a:p>
          <a:p>
            <a:pPr marL="457200" indent="-457200" algn="l" fontAlgn="t">
              <a:buFont typeface="+mj-lt"/>
              <a:buAutoNum type="arabicPeriod"/>
            </a:pPr>
            <a:r>
              <a:rPr lang="ta-IN" dirty="0"/>
              <a:t>K</a:t>
            </a:r>
            <a:r>
              <a:rPr lang="en-US" dirty="0" err="1"/>
              <a:t>ompetencija</a:t>
            </a:r>
            <a:r>
              <a:rPr lang="en-US" dirty="0"/>
              <a:t> </a:t>
            </a:r>
            <a:r>
              <a:rPr lang="en-US" b="1" dirty="0" err="1"/>
              <a:t>višejezičnosti</a:t>
            </a:r>
            <a:r>
              <a:rPr lang="hr-HR" b="1" dirty="0"/>
              <a:t> </a:t>
            </a:r>
            <a:r>
              <a:rPr lang="en-GB" sz="1400" dirty="0">
                <a:hlinkClick r:id="rId5"/>
              </a:rPr>
              <a:t>https://www.youtube.com/watch?v=nuuRZKUE15g</a:t>
            </a:r>
            <a:endParaRPr lang="en-GB" sz="1400" b="1" dirty="0"/>
          </a:p>
          <a:p>
            <a:pPr marL="457200" indent="-457200" algn="l" fontAlgn="t">
              <a:buFont typeface="+mj-lt"/>
              <a:buAutoNum type="arabicPeriod"/>
            </a:pPr>
            <a:r>
              <a:rPr lang="en-US" b="1" dirty="0"/>
              <a:t>Matematička</a:t>
            </a:r>
            <a:r>
              <a:rPr lang="en-US" dirty="0"/>
              <a:t> kompetencij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u </a:t>
            </a:r>
            <a:r>
              <a:rPr lang="en-US" b="1" dirty="0" err="1"/>
              <a:t>nauci</a:t>
            </a:r>
            <a:r>
              <a:rPr lang="en-US" b="1" dirty="0"/>
              <a:t>, tehnologiji i inženjerstvu</a:t>
            </a:r>
            <a:r>
              <a:rPr lang="ta-IN" b="1" dirty="0"/>
              <a:t> </a:t>
            </a:r>
            <a:r>
              <a:rPr lang="ta-IN" dirty="0"/>
              <a:t>(STEM)</a:t>
            </a:r>
            <a:r>
              <a:rPr lang="en-GB" dirty="0">
                <a:hlinkClick r:id="rId6"/>
              </a:rPr>
              <a:t> </a:t>
            </a:r>
            <a:r>
              <a:rPr lang="en-GB" sz="1400" dirty="0">
                <a:hlinkClick r:id="rId6"/>
              </a:rPr>
              <a:t>https://www.youtube.com/watch?v=Eko2HwndN2M</a:t>
            </a:r>
            <a:endParaRPr lang="en-GB" sz="1400" dirty="0"/>
          </a:p>
          <a:p>
            <a:pPr marL="457200" indent="-457200" algn="l" fontAlgn="t">
              <a:buFont typeface="+mj-lt"/>
              <a:buAutoNum type="arabicPeriod"/>
            </a:pPr>
            <a:r>
              <a:rPr lang="en-US" b="1" dirty="0" err="1"/>
              <a:t>Digitalna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hr-HR" dirty="0"/>
              <a:t> </a:t>
            </a:r>
            <a:r>
              <a:rPr lang="en-GB" sz="1400" dirty="0">
                <a:hlinkClick r:id="rId7"/>
              </a:rPr>
              <a:t>https://www.youtube.com/watch?v=i8Ydt6R1PVc</a:t>
            </a:r>
            <a:endParaRPr lang="en-GB" sz="1400" dirty="0"/>
          </a:p>
          <a:p>
            <a:pPr marL="457200" indent="-457200" algn="l">
              <a:buFont typeface="+mj-lt"/>
              <a:buAutoNum type="arabicPeriod"/>
            </a:pPr>
            <a:r>
              <a:rPr lang="hr-HR" b="1" dirty="0"/>
              <a:t>Lična</a:t>
            </a:r>
            <a:r>
              <a:rPr lang="en-GB" b="1" dirty="0"/>
              <a:t>, </a:t>
            </a:r>
            <a:r>
              <a:rPr lang="en-GB" b="1" dirty="0" err="1"/>
              <a:t>društvena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kompetencija</a:t>
            </a:r>
            <a:r>
              <a:rPr lang="en-GB" b="1" dirty="0"/>
              <a:t> </a:t>
            </a:r>
            <a:r>
              <a:rPr lang="en-GB" b="1" dirty="0" err="1"/>
              <a:t>učenja</a:t>
            </a:r>
            <a:r>
              <a:rPr lang="en-GB" b="1" dirty="0"/>
              <a:t> </a:t>
            </a:r>
            <a:r>
              <a:rPr lang="en-GB" b="1" dirty="0" err="1"/>
              <a:t>kako</a:t>
            </a:r>
            <a:r>
              <a:rPr lang="en-GB" b="1" dirty="0"/>
              <a:t> </a:t>
            </a:r>
            <a:r>
              <a:rPr lang="en-GB" b="1" dirty="0" err="1"/>
              <a:t>učiti</a:t>
            </a:r>
            <a:r>
              <a:rPr lang="en-GB" b="1" dirty="0"/>
              <a:t> </a:t>
            </a:r>
            <a:r>
              <a:rPr lang="en-GB" sz="1400" dirty="0">
                <a:hlinkClick r:id="rId8"/>
              </a:rPr>
              <a:t>https://www.youtube.com/watch?v=dNcjyFpV2h4</a:t>
            </a:r>
            <a:endParaRPr lang="hr-HR" sz="1400" b="1" dirty="0"/>
          </a:p>
          <a:p>
            <a:pPr algn="l"/>
            <a:r>
              <a:rPr lang="hr-HR" dirty="0"/>
              <a:t>6.    </a:t>
            </a:r>
            <a:r>
              <a:rPr lang="en-GB" b="1" dirty="0" err="1"/>
              <a:t>Građanska</a:t>
            </a:r>
            <a:r>
              <a:rPr lang="en-GB" b="1" dirty="0"/>
              <a:t> </a:t>
            </a:r>
            <a:r>
              <a:rPr lang="en-GB" dirty="0"/>
              <a:t>kompetencija</a:t>
            </a:r>
            <a:r>
              <a:rPr lang="en-GB" sz="1200" dirty="0">
                <a:hlinkClick r:id="rId9"/>
              </a:rPr>
              <a:t>https://www.youtube.com/watch?v=w40EnZ0CFrY</a:t>
            </a:r>
            <a:endParaRPr lang="en-GB" sz="1200" b="1" dirty="0"/>
          </a:p>
          <a:p>
            <a:pPr algn="l" fontAlgn="t"/>
            <a:r>
              <a:rPr lang="hr-HR" b="1" dirty="0"/>
              <a:t>7.    </a:t>
            </a:r>
            <a:r>
              <a:rPr lang="en-US" b="1" dirty="0"/>
              <a:t>P</a:t>
            </a:r>
            <a:r>
              <a:rPr lang="hr-HR" b="1" dirty="0"/>
              <a:t>re</a:t>
            </a:r>
            <a:r>
              <a:rPr lang="en-US" b="1" dirty="0" err="1"/>
              <a:t>duzetnička</a:t>
            </a:r>
            <a:r>
              <a:rPr lang="en-US" b="1" dirty="0"/>
              <a:t> </a:t>
            </a:r>
            <a:r>
              <a:rPr lang="en-US" dirty="0" err="1"/>
              <a:t>kompetencija</a:t>
            </a:r>
            <a:r>
              <a:rPr lang="hr-HR" dirty="0"/>
              <a:t> </a:t>
            </a:r>
            <a:r>
              <a:rPr lang="en-GB" sz="1400" dirty="0">
                <a:hlinkClick r:id="rId10"/>
              </a:rPr>
              <a:t>https://www.youtube.com/watch?v=50ZNhhoVwzw</a:t>
            </a:r>
            <a:endParaRPr lang="en-GB" sz="1400" dirty="0"/>
          </a:p>
          <a:p>
            <a:pPr marL="457200" indent="-457200" algn="l" fontAlgn="t">
              <a:buAutoNum type="arabicPeriod" startAt="8"/>
            </a:pP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b="1" dirty="0" err="1"/>
              <a:t>kulturološke</a:t>
            </a:r>
            <a:r>
              <a:rPr lang="en-US" b="1" dirty="0"/>
              <a:t> svijesti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izražavanja</a:t>
            </a:r>
            <a:r>
              <a:rPr lang="hr-HR" b="1" dirty="0"/>
              <a:t> </a:t>
            </a:r>
          </a:p>
          <a:p>
            <a:pPr marL="457200" indent="-457200" algn="l" fontAlgn="t">
              <a:buAutoNum type="arabicPeriod" startAt="8"/>
            </a:pPr>
            <a:r>
              <a:rPr lang="en-GB" sz="1400" dirty="0">
                <a:hlinkClick r:id="rId11"/>
              </a:rPr>
              <a:t>https://www.youtube.com/watch?v=gRz04pFASX4</a:t>
            </a:r>
            <a:endParaRPr lang="en-GB" sz="1400" b="1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5" name="Picture 4" descr="The Proposal for a Council Recommendation on Key Competences for Lifelong Learning has now been published. It repeals and replaces the...">
            <a:extLst>
              <a:ext uri="{FF2B5EF4-FFF2-40B4-BE49-F238E27FC236}">
                <a16:creationId xmlns:a16="http://schemas.microsoft.com/office/drawing/2014/main" id="{7685FCE1-CFF5-4349-85DC-BD4555DA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1807000"/>
            <a:ext cx="5155876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B240-6550-4B0D-AFB1-B4062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363" y="936985"/>
            <a:ext cx="1168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Primjer </a:t>
            </a:r>
            <a:r>
              <a:rPr lang="en-GB" sz="3200" b="1" dirty="0" err="1">
                <a:solidFill>
                  <a:srgbClr val="002060"/>
                </a:solidFill>
              </a:rPr>
              <a:t>dodat</a:t>
            </a:r>
            <a:r>
              <a:rPr lang="sr-Latn-ME" sz="3200" b="1" dirty="0">
                <a:solidFill>
                  <a:srgbClr val="002060"/>
                </a:solidFill>
              </a:rPr>
              <a:t>ka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svjedočanstv</a:t>
            </a:r>
            <a:r>
              <a:rPr lang="sr-Latn-ME" sz="3200" b="1" dirty="0">
                <a:solidFill>
                  <a:srgbClr val="002060"/>
                </a:solidFill>
              </a:rPr>
              <a:t>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>učeniku za postignuća ishoda ključnih kompetencija, Škotska 2010. godine </a:t>
            </a:r>
          </a:p>
        </p:txBody>
      </p:sp>
      <p:pic>
        <p:nvPicPr>
          <p:cNvPr id="5" name="Picture 2" descr="D:\maja\Moji seminari\Kurikulum Vukovar\2.modul\Glasgow (499).JPG">
            <a:extLst>
              <a:ext uri="{FF2B5EF4-FFF2-40B4-BE49-F238E27FC236}">
                <a16:creationId xmlns:a16="http://schemas.microsoft.com/office/drawing/2014/main" id="{C5B8F656-3362-49C3-9CAC-5F924DCA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80491"/>
            <a:ext cx="10785841" cy="44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65372-6D2D-4376-8659-EC0D6364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7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062" y="1079035"/>
            <a:ext cx="1210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Vježba 1 – EU okvir za ključne kompetencije za cjeloživotno učenje (1)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2021079"/>
            <a:ext cx="11110482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2800" dirty="0"/>
              <a:t>Kliknite na „</a:t>
            </a:r>
            <a:r>
              <a:rPr lang="hr-HR" altLang="sr-Latn-RS" sz="2800" i="1" dirty="0" err="1"/>
              <a:t>Join</a:t>
            </a:r>
            <a:r>
              <a:rPr lang="hr-HR" altLang="sr-Latn-RS" sz="2800" i="1" dirty="0"/>
              <a:t> </a:t>
            </a:r>
            <a:r>
              <a:rPr lang="hr-HR" altLang="sr-Latn-RS" sz="2800" i="1" dirty="0" err="1"/>
              <a:t>meeting</a:t>
            </a:r>
            <a:r>
              <a:rPr lang="hr-HR" altLang="sr-Latn-RS" sz="2800" dirty="0"/>
              <a:t>” pozivnice koju ćete vidjeti na ekranu, čime  ćete se prijaviti  za sastanak za rad u grupi od najviše 5 učesnika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hr-HR" altLang="sr-Latn-RS" sz="800" dirty="0"/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800" dirty="0"/>
              <a:t>Odredite koordinatora grupe</a:t>
            </a:r>
            <a:endParaRPr lang="hr-HR" altLang="sr-Latn-RS" sz="800" dirty="0"/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800" dirty="0"/>
              <a:t>Pročitajte individualno zadati dio teksta 3. </a:t>
            </a:r>
            <a:r>
              <a:rPr lang="hr-HR" altLang="sr-Latn-RS" sz="2800" dirty="0" err="1"/>
              <a:t>EU_okvir</a:t>
            </a:r>
            <a:r>
              <a:rPr lang="hr-HR" altLang="sr-Latn-RS" sz="2800" dirty="0"/>
              <a:t> za Vašu grupu prema slovu naziva vaše grupe (A grupe - 3a. </a:t>
            </a:r>
            <a:r>
              <a:rPr lang="hr-HR" altLang="sr-Latn-RS" sz="2800" dirty="0" err="1"/>
              <a:t>EU_okvir</a:t>
            </a:r>
            <a:r>
              <a:rPr lang="hr-HR" altLang="sr-Latn-RS" sz="2800" dirty="0"/>
              <a:t>, </a:t>
            </a:r>
            <a:r>
              <a:rPr lang="hr-HR" altLang="sr-Latn-RS" sz="2800" b="1" dirty="0"/>
              <a:t>B</a:t>
            </a:r>
            <a:r>
              <a:rPr lang="hr-HR" altLang="sr-Latn-RS" sz="2800" dirty="0"/>
              <a:t> grupe - 3b.,     </a:t>
            </a:r>
            <a:r>
              <a:rPr lang="hr-HR" altLang="sr-Latn-RS" sz="2800" b="1" dirty="0"/>
              <a:t>C </a:t>
            </a:r>
            <a:r>
              <a:rPr lang="hr-HR" altLang="sr-Latn-RS" sz="2800" dirty="0"/>
              <a:t>grupe</a:t>
            </a:r>
            <a:r>
              <a:rPr lang="hr-HR" altLang="sr-Latn-RS" sz="2800" b="1" dirty="0"/>
              <a:t> - </a:t>
            </a:r>
            <a:r>
              <a:rPr lang="hr-HR" altLang="sr-Latn-RS" sz="2800" dirty="0"/>
              <a:t>3c., </a:t>
            </a:r>
            <a:r>
              <a:rPr lang="hr-HR" altLang="sr-Latn-RS" sz="2800" b="1" dirty="0"/>
              <a:t>D </a:t>
            </a:r>
            <a:r>
              <a:rPr lang="hr-HR" altLang="sr-Latn-RS" sz="2800" dirty="0"/>
              <a:t>grupe 3d., </a:t>
            </a:r>
            <a:r>
              <a:rPr lang="hr-HR" altLang="sr-Latn-RS" sz="2800" b="1" dirty="0"/>
              <a:t>E </a:t>
            </a:r>
            <a:r>
              <a:rPr lang="hr-HR" altLang="sr-Latn-RS" sz="2800" dirty="0"/>
              <a:t>grupe -3e.) koji ste dobili u materijalima (10 minuta) </a:t>
            </a:r>
          </a:p>
          <a:p>
            <a:pPr marL="514350" indent="-51435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Prodiskutujte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u grupama pročitano (10 minuta)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hr-HR" altLang="sr-Latn-RS" sz="2800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F67EB-7FE1-4176-90E9-93FD1617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28335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cs typeface="Calibri"/>
              </a:rPr>
              <a:t>Pravila rada u on-line okruženju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02074"/>
            <a:ext cx="10515600" cy="4704129"/>
          </a:xfrm>
        </p:spPr>
        <p:txBody>
          <a:bodyPr>
            <a:normAutofit/>
          </a:bodyPr>
          <a:lstStyle/>
          <a:p>
            <a:r>
              <a:rPr lang="hr-HR" dirty="0"/>
              <a:t>Kada traju online prezentacije, ugasite svoje mikrofone kako bismo izbjegli </a:t>
            </a:r>
            <a:r>
              <a:rPr lang="hr-HR" dirty="0" err="1"/>
              <a:t>mikrofoniju</a:t>
            </a:r>
            <a:r>
              <a:rPr lang="hr-HR" dirty="0"/>
              <a:t> i nepotrebne zvukove</a:t>
            </a:r>
          </a:p>
          <a:p>
            <a:r>
              <a:rPr lang="hr-HR" dirty="0"/>
              <a:t>Ako imate komentar ili pitanje, najbolje je koristiti „chat” unutar sastanka</a:t>
            </a:r>
          </a:p>
          <a:p>
            <a:endParaRPr lang="hr-HR" dirty="0"/>
          </a:p>
          <a:p>
            <a:r>
              <a:rPr lang="hr-HR" dirty="0"/>
              <a:t>Ako se želite javiti za riječ, napišite to na „</a:t>
            </a:r>
            <a:r>
              <a:rPr lang="hr-HR" i="1" dirty="0"/>
              <a:t>chatu” </a:t>
            </a:r>
          </a:p>
          <a:p>
            <a:r>
              <a:rPr lang="hr-HR" dirty="0"/>
              <a:t>Dok je na ekranu podijeljena prezentacija, ugasite kameru</a:t>
            </a:r>
          </a:p>
          <a:p>
            <a:r>
              <a:rPr lang="hr-HR" dirty="0"/>
              <a:t>Kada </a:t>
            </a:r>
            <a:r>
              <a:rPr lang="en-GB" dirty="0" err="1"/>
              <a:t>diskutujete</a:t>
            </a:r>
            <a:r>
              <a:rPr lang="hr-HR" dirty="0"/>
              <a:t> u timu i ako brzina Interneta to dopušta koristite audio/video  (uključivanjem kamere/mikrofona)</a:t>
            </a:r>
          </a:p>
          <a:p>
            <a:r>
              <a:rPr lang="hr-HR" dirty="0"/>
              <a:t>Obuka se snima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F32AE-6BEA-434E-ACF6-57E93F0C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EB45D-C042-4ACF-978B-8BFF2E79ACBD}"/>
              </a:ext>
            </a:extLst>
          </p:cNvPr>
          <p:cNvPicPr/>
          <p:nvPr/>
        </p:nvPicPr>
        <p:blipFill rotWithShape="1">
          <a:blip r:embed="rId4"/>
          <a:srcRect l="17284" t="86799" r="38976" b="-2663"/>
          <a:stretch/>
        </p:blipFill>
        <p:spPr bwMode="auto">
          <a:xfrm>
            <a:off x="3700130" y="3429000"/>
            <a:ext cx="4736516" cy="96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F5CD34-7AFD-4E7E-BC7D-1EF4D96F9A18}"/>
              </a:ext>
            </a:extLst>
          </p:cNvPr>
          <p:cNvCxnSpPr>
            <a:cxnSpLocks/>
          </p:cNvCxnSpPr>
          <p:nvPr/>
        </p:nvCxnSpPr>
        <p:spPr>
          <a:xfrm>
            <a:off x="5139103" y="3429000"/>
            <a:ext cx="497302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E36242-8860-4CB1-818D-E110287DD40D}"/>
              </a:ext>
            </a:extLst>
          </p:cNvPr>
          <p:cNvCxnSpPr>
            <a:cxnSpLocks/>
          </p:cNvCxnSpPr>
          <p:nvPr/>
        </p:nvCxnSpPr>
        <p:spPr>
          <a:xfrm flipH="1">
            <a:off x="5902931" y="3429000"/>
            <a:ext cx="455339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8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062" y="1079035"/>
            <a:ext cx="1210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Vježba 1 – EU okvir za ključne kompetencije za cjeloživotno učenje (2)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1808429"/>
            <a:ext cx="11110482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4. Pripremite grupno zajedničke zaključke u obliku </a:t>
            </a:r>
            <a:r>
              <a:rPr lang="hr-H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ppt_slajda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(10 minuta)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 mapom uma (izrađene ručno ili pomoću digitalnog alata za izradu mapa uma, npr. mindmeister.com) 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ili s otkucanim kratkim rečenicama  kao sažetkom na dio teksta koji Vam je dodijeljen, a predstavlja najvažniju informaciju iz njega za ostale učesnike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5.  Pripremljeni 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slajd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pošaljite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mejl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b.curkovic@eprd.pl</a:t>
            </a: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600"/>
              </a:spcAft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1B04E-9941-4EA5-9DF2-71435296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062" y="908912"/>
            <a:ext cx="12109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Vježba 1 – EU okvir za ključne kompetencije za cjeloživotno učenje (3)</a:t>
            </a:r>
          </a:p>
          <a:p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1914753"/>
            <a:ext cx="11110482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200" b="1" dirty="0">
                <a:solidFill>
                  <a:srgbClr val="002060"/>
                </a:solidFill>
              </a:rPr>
              <a:t>Ako izrađujete mapu uma, koraci su kako slijedi:</a:t>
            </a:r>
            <a:endParaRPr lang="hr-HR" sz="3200" dirty="0">
              <a:solidFill>
                <a:srgbClr val="002060"/>
              </a:solidFill>
            </a:endParaRPr>
          </a:p>
          <a:p>
            <a:pPr marL="971550" lvl="1" indent="-514350" algn="l">
              <a:buAutoNum type="arabicPeriod"/>
              <a:defRPr/>
            </a:pPr>
            <a:r>
              <a:rPr lang="hr-HR" sz="2400" dirty="0"/>
              <a:t>Započnite u SREDIŠTU  praznog lista papira okrenutoga poprečno.     </a:t>
            </a:r>
          </a:p>
          <a:p>
            <a:pPr marL="971550" lvl="1" indent="-514350" algn="l">
              <a:buAutoNum type="arabicPeriod"/>
              <a:defRPr/>
            </a:pPr>
            <a:r>
              <a:rPr lang="hr-HR" sz="2400" dirty="0"/>
              <a:t>Pri označavanju središnje zamisli služite se SLIKOM ako je moguće. </a:t>
            </a:r>
          </a:p>
          <a:p>
            <a:pPr marL="971550" lvl="1" indent="-514350" algn="l">
              <a:buAutoNum type="arabicPeriod"/>
              <a:defRPr/>
            </a:pPr>
            <a:r>
              <a:rPr lang="hr-HR" sz="2400" dirty="0"/>
              <a:t>Preporučuje se  služenje BOJOM. </a:t>
            </a:r>
          </a:p>
          <a:p>
            <a:pPr marL="971550" lvl="1" indent="-514350" algn="l">
              <a:buAutoNum type="arabicPeriod"/>
              <a:defRPr/>
            </a:pPr>
            <a:r>
              <a:rPr lang="hr-HR" sz="2400" dirty="0"/>
              <a:t>POVEZUJTE  GLAVNE OGRANKE sa središnjom   SLIKOM, a grane druge treće razine povezujte s onima na prvom i drugom nivou itd. </a:t>
            </a:r>
          </a:p>
          <a:p>
            <a:pPr marL="971550" lvl="1" indent="-514350" algn="l">
              <a:buAutoNum type="arabicPeriod"/>
              <a:defRPr/>
            </a:pPr>
            <a:r>
              <a:rPr lang="hr-HR" sz="2400" dirty="0"/>
              <a:t>Prikazujte grane VIJUGAVO, a ne ravnim crtama.</a:t>
            </a:r>
          </a:p>
          <a:p>
            <a:pPr marL="971550" lvl="1" indent="-514350" algn="l">
              <a:buAutoNum type="arabicPeriod"/>
              <a:defRPr/>
            </a:pPr>
            <a:endParaRPr lang="hr-HR" sz="2400" dirty="0">
              <a:solidFill>
                <a:srgbClr val="002060"/>
              </a:solidFill>
            </a:endParaRPr>
          </a:p>
          <a:p>
            <a:pPr marL="971550" lvl="1" indent="-514350" algn="l">
              <a:buAutoNum type="arabicPeriod"/>
              <a:defRPr/>
            </a:pPr>
            <a:endParaRPr lang="hr-HR" sz="2400" dirty="0">
              <a:solidFill>
                <a:srgbClr val="002060"/>
              </a:solidFill>
            </a:endParaRPr>
          </a:p>
          <a:p>
            <a:pPr marL="971550" lvl="1" indent="-514350" algn="l">
              <a:buAutoNum type="arabicPeriod"/>
              <a:defRPr/>
            </a:pPr>
            <a:endParaRPr lang="en-GB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6" name="Content Placeholder 4" descr="slika 1-prepravljena.bmp">
            <a:extLst>
              <a:ext uri="{FF2B5EF4-FFF2-40B4-BE49-F238E27FC236}">
                <a16:creationId xmlns:a16="http://schemas.microsoft.com/office/drawing/2014/main" id="{2A6AE92F-1417-497D-B250-1C1943259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12" y="4156268"/>
            <a:ext cx="2321170" cy="25209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29F2E-0518-4A70-AEFB-A0A0F3A6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35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062" y="908912"/>
            <a:ext cx="1210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Vježba 1 – EU okvir za ključne kompetencije za cjeloživotno učenje (4)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1840329"/>
            <a:ext cx="11536941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Ako ste odabrali izradu elektronske mape uma, npr.  rad s </a:t>
            </a:r>
            <a:r>
              <a:rPr lang="hr-HR" sz="2800" b="1" dirty="0">
                <a:solidFill>
                  <a:srgbClr val="002060"/>
                </a:solidFill>
              </a:rPr>
              <a:t>mindmeister.com </a:t>
            </a:r>
            <a:r>
              <a:rPr lang="hr-HR" sz="2800" dirty="0"/>
              <a:t>je kako slijedi:</a:t>
            </a:r>
          </a:p>
          <a:p>
            <a:pPr marL="457200" indent="-457200" algn="l">
              <a:buAutoNum type="arabicPeriod"/>
            </a:pPr>
            <a:r>
              <a:rPr lang="hr-HR" sz="2800" dirty="0"/>
              <a:t>Odaberite osobu koja će se ulogovati  na mindmeister.com i kreirati mapu uma u dogovoru s ostalim članovima tima (</a:t>
            </a:r>
            <a:r>
              <a:rPr lang="hr-HR" sz="2800" dirty="0" err="1"/>
              <a:t>logovanje</a:t>
            </a:r>
            <a:r>
              <a:rPr lang="hr-HR" sz="2800" dirty="0"/>
              <a:t> je moguće i sa FB profilom)</a:t>
            </a:r>
          </a:p>
          <a:p>
            <a:pPr marL="457200" indent="-457200" algn="l">
              <a:buAutoNum type="arabicPeriod"/>
            </a:pPr>
            <a:r>
              <a:rPr lang="hr-HR" sz="2800" dirty="0"/>
              <a:t>Započnite rad na novom dijagramu i izaberite vrstu dijagrama „Aligned“. </a:t>
            </a:r>
          </a:p>
          <a:p>
            <a:pPr algn="l"/>
            <a:endParaRPr lang="hr-HR" altLang="sr-Latn-RS" sz="2400" dirty="0">
              <a:solidFill>
                <a:srgbClr val="002060"/>
              </a:solidFill>
            </a:endParaRPr>
          </a:p>
          <a:p>
            <a:pPr algn="l"/>
            <a:r>
              <a:rPr lang="hr-HR" sz="3200" b="1" dirty="0">
                <a:solidFill>
                  <a:srgbClr val="002060"/>
                </a:solidFill>
              </a:rPr>
              <a:t>Slijedi pregledavanje galerije poslanih </a:t>
            </a:r>
            <a:r>
              <a:rPr lang="hr-HR" sz="3200" b="1" dirty="0" err="1">
                <a:solidFill>
                  <a:srgbClr val="002060"/>
                </a:solidFill>
              </a:rPr>
              <a:t>ppt_slajdova</a:t>
            </a:r>
            <a:endParaRPr lang="hr-HR" sz="3200" b="1" dirty="0">
              <a:solidFill>
                <a:srgbClr val="002060"/>
              </a:solidFill>
            </a:endParaRPr>
          </a:p>
          <a:p>
            <a:pPr algn="l"/>
            <a:r>
              <a:rPr lang="hr-HR" sz="3200" b="1" dirty="0">
                <a:solidFill>
                  <a:srgbClr val="002060"/>
                </a:solidFill>
              </a:rPr>
              <a:t>za sve grupe za A, B, C, D, E (30 minuta)</a:t>
            </a:r>
            <a:br>
              <a:rPr lang="hr-HR" sz="3200" b="1" dirty="0">
                <a:solidFill>
                  <a:srgbClr val="002060"/>
                </a:solidFill>
              </a:rPr>
            </a:br>
            <a:endParaRPr lang="hr-HR" sz="3200" b="1" dirty="0">
              <a:solidFill>
                <a:srgbClr val="002060"/>
              </a:solidFill>
            </a:endParaRPr>
          </a:p>
          <a:p>
            <a:pPr algn="l"/>
            <a:endParaRPr lang="en-GB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6" name="Content Placeholder 4" descr="slika 1-prepravljena.bmp">
            <a:extLst>
              <a:ext uri="{FF2B5EF4-FFF2-40B4-BE49-F238E27FC236}">
                <a16:creationId xmlns:a16="http://schemas.microsoft.com/office/drawing/2014/main" id="{2A6AE92F-1417-497D-B250-1C1943259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26" y="4614530"/>
            <a:ext cx="1942174" cy="21093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0EC3B-B785-40CA-963E-78A01C53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42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451" y="852073"/>
            <a:ext cx="1137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Koncept Crnogorskog okvirnog programa 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86451" y="2175512"/>
            <a:ext cx="11019098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sz="2800" dirty="0"/>
              <a:t>Potpuno </a:t>
            </a:r>
            <a:r>
              <a:rPr lang="en-GB" sz="2800" dirty="0"/>
              <a:t>je zasnovan na </a:t>
            </a:r>
            <a:r>
              <a:rPr lang="hr-HR" sz="2800" dirty="0"/>
              <a:t>E</a:t>
            </a:r>
            <a:r>
              <a:rPr lang="en-GB" sz="2800" dirty="0"/>
              <a:t>vropskom referentnom okviru ključnih kompetencija za cjeloživotno učenje;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Obezbjeđuje dostupnost ključnih kompetencija svakom pojedincu;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Uvažava </a:t>
            </a:r>
            <a:r>
              <a:rPr lang="hr-HR" sz="2800" dirty="0"/>
              <a:t>dosadašnji </a:t>
            </a:r>
            <a:r>
              <a:rPr lang="en-GB" sz="2800" dirty="0"/>
              <a:t>razvoj ključnih kompetencija u obrazovnom sistemu Crne Gore;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Definiše instrumente i procedure za implementaciju;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Rukovodi se principima</a:t>
            </a:r>
            <a:r>
              <a:rPr lang="hr-HR" sz="2800" dirty="0"/>
              <a:t> </a:t>
            </a:r>
            <a:r>
              <a:rPr lang="en-GB" sz="2800" dirty="0"/>
              <a:t>sv</a:t>
            </a:r>
            <a:r>
              <a:rPr lang="hr-HR" sz="2800" dirty="0"/>
              <a:t>e</a:t>
            </a:r>
            <a:r>
              <a:rPr lang="en-GB" sz="2800" dirty="0"/>
              <a:t>oubuhvatnosti,</a:t>
            </a:r>
            <a:r>
              <a:rPr lang="hr-HR" sz="2800" dirty="0"/>
              <a:t> zasnovanosti na nauci, </a:t>
            </a:r>
            <a:r>
              <a:rPr lang="en-GB" sz="2800" dirty="0"/>
              <a:t> primjen</a:t>
            </a:r>
            <a:r>
              <a:rPr lang="hr-HR" sz="2800" dirty="0"/>
              <a:t>j</a:t>
            </a:r>
            <a:r>
              <a:rPr lang="en-GB" sz="2800" dirty="0"/>
              <a:t>ivosti, transparentnosti i razumljivosti.</a:t>
            </a:r>
            <a:endParaRPr lang="hr-HR" sz="2800" dirty="0">
              <a:cs typeface="Calibri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3E1E8-569F-429F-B1E7-C3D1F6D5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6854" y="990973"/>
            <a:ext cx="10909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Sadržaj Crnogorskog  okvirnog programa za ključne kompetencije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29205" y="2108001"/>
            <a:ext cx="11042247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/>
              <a:t>D</a:t>
            </a:r>
            <a:r>
              <a:rPr lang="en-GB" sz="2800" b="1" dirty="0"/>
              <a:t>efinicije</a:t>
            </a:r>
            <a:r>
              <a:rPr lang="hr-HR" sz="2800" b="1" dirty="0"/>
              <a:t> </a:t>
            </a:r>
            <a:r>
              <a:rPr lang="hr-HR" sz="2800" dirty="0"/>
              <a:t>-</a:t>
            </a:r>
            <a:r>
              <a:rPr lang="en-GB" sz="2800" dirty="0"/>
              <a:t> bazirane na opisima kompetencija iz EU referentnog okvira</a:t>
            </a:r>
            <a:endParaRPr lang="hr-HR" sz="2800" dirty="0"/>
          </a:p>
          <a:p>
            <a:pPr algn="just"/>
            <a:endParaRPr lang="hr-HR" sz="2800" dirty="0"/>
          </a:p>
          <a:p>
            <a:pPr algn="just"/>
            <a:r>
              <a:rPr lang="en-GB" sz="2800" b="1" dirty="0"/>
              <a:t>Ishodi </a:t>
            </a:r>
            <a:r>
              <a:rPr lang="en-GB" sz="2800" b="1" dirty="0" err="1"/>
              <a:t>ključnih</a:t>
            </a:r>
            <a:r>
              <a:rPr lang="en-GB" sz="2800" b="1" dirty="0"/>
              <a:t> </a:t>
            </a:r>
            <a:r>
              <a:rPr lang="en-GB" sz="2800" b="1" dirty="0" err="1"/>
              <a:t>kompetencija</a:t>
            </a:r>
            <a:r>
              <a:rPr lang="hr-HR" sz="2800" b="1" dirty="0"/>
              <a:t> su</a:t>
            </a:r>
            <a:r>
              <a:rPr lang="hr-HR" sz="2800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err="1"/>
              <a:t>formulisani</a:t>
            </a:r>
            <a:r>
              <a:rPr lang="en-GB" sz="2800" dirty="0"/>
              <a:t> u odnosu na opis kompetencija (definiciju i opise znanja, vještina i stavova</a:t>
            </a:r>
            <a:r>
              <a:rPr lang="hr-HR" sz="2800" dirty="0"/>
              <a:t>) </a:t>
            </a:r>
            <a:r>
              <a:rPr lang="en-GB" sz="2800" dirty="0"/>
              <a:t>iz EU referentnog okvira</a:t>
            </a:r>
            <a:r>
              <a:rPr lang="hr-HR" sz="2800" dirty="0"/>
              <a:t> i predstavljaju</a:t>
            </a:r>
            <a:r>
              <a:rPr lang="en-GB" sz="2800" dirty="0"/>
              <a:t> dinamič</a:t>
            </a:r>
            <a:r>
              <a:rPr lang="hr-HR" sz="2800" dirty="0"/>
              <a:t>ku</a:t>
            </a:r>
            <a:r>
              <a:rPr lang="en-GB" sz="2800" dirty="0"/>
              <a:t> kombinacij</a:t>
            </a:r>
            <a:r>
              <a:rPr lang="hr-HR" sz="2800" dirty="0"/>
              <a:t>u</a:t>
            </a:r>
            <a:r>
              <a:rPr lang="en-GB" sz="2800" dirty="0"/>
              <a:t> znanja, vještina i stavova koje učenik ili student primjenjuje u različitim kontekstima i razvija tokom cijelog života. </a:t>
            </a:r>
            <a:endParaRPr lang="hr-HR" sz="2800" dirty="0">
              <a:cs typeface="Calibri"/>
              <a:sym typeface="Open Sans Ligh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err="1"/>
              <a:t>autentično</a:t>
            </a:r>
            <a:r>
              <a:rPr lang="en-GB" sz="2800" dirty="0"/>
              <a:t> formulisani za svaki nivo obrazovanja cjelokupnog obrazovnog sistema  Crne Gore</a:t>
            </a:r>
            <a:endParaRPr lang="hr-HR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672B4-7D46-4835-B1C6-16B544D0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97" y="927175"/>
            <a:ext cx="1155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Tri ciklusa osnovnog i srednjeg obrazovanja obuhvaćena Crnogorskim  okvirnim programom za ključne kompetencije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378198" y="2157927"/>
            <a:ext cx="11659474" cy="37719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600" b="1" dirty="0"/>
              <a:t>Ciklusi obrazovanja prema ISCED*-u</a:t>
            </a:r>
            <a:r>
              <a:rPr lang="hr-HR" sz="2600" dirty="0"/>
              <a:t>:</a:t>
            </a:r>
          </a:p>
          <a:p>
            <a:pPr algn="just"/>
            <a:r>
              <a:rPr lang="sr-Latn-ME" sz="2600" b="1" dirty="0"/>
              <a:t>ISCED1</a:t>
            </a:r>
            <a:r>
              <a:rPr lang="sr-Latn-ME" sz="2600" dirty="0"/>
              <a:t> - nakon prvih 5 godina obrazovanja razredne nastave (</a:t>
            </a:r>
            <a:r>
              <a:rPr lang="sr-Latn-ME" sz="2600" b="1" dirty="0"/>
              <a:t>od 1. do 5. razreda OŠ</a:t>
            </a:r>
            <a:r>
              <a:rPr lang="sr-Latn-ME" sz="2600" dirty="0"/>
              <a:t>)</a:t>
            </a:r>
          </a:p>
          <a:p>
            <a:pPr algn="just"/>
            <a:r>
              <a:rPr lang="sr-Latn-ME" sz="2600" b="1" dirty="0"/>
              <a:t>ISCED2</a:t>
            </a:r>
            <a:r>
              <a:rPr lang="sr-Latn-ME" sz="2600" dirty="0"/>
              <a:t> – nakon 4 godine predmetne nastave osnovnog obrazovanja (</a:t>
            </a:r>
            <a:r>
              <a:rPr lang="sr-Latn-ME" sz="2600" b="1" dirty="0"/>
              <a:t>od 6. do 9. razreda OŠ</a:t>
            </a:r>
            <a:r>
              <a:rPr lang="sr-Latn-ME" sz="2600" dirty="0"/>
              <a:t>)</a:t>
            </a:r>
          </a:p>
          <a:p>
            <a:pPr algn="just"/>
            <a:r>
              <a:rPr lang="sr-Latn-ME" sz="2600" b="1" dirty="0"/>
              <a:t>ISCED3</a:t>
            </a:r>
            <a:r>
              <a:rPr lang="sr-Latn-ME" sz="2600" dirty="0"/>
              <a:t> - </a:t>
            </a:r>
            <a:r>
              <a:rPr lang="sr-Latn-ME" sz="2600" b="1" dirty="0"/>
              <a:t>nakon </a:t>
            </a:r>
            <a:r>
              <a:rPr lang="sr-Latn-ME" sz="2600" dirty="0"/>
              <a:t>trogodišnjeg ili četvorogodišnjeg </a:t>
            </a:r>
            <a:r>
              <a:rPr lang="sr-Latn-ME" sz="2600" b="1" dirty="0"/>
              <a:t>srednjoškolskog obrazovanja  </a:t>
            </a:r>
            <a:endParaRPr lang="en-GB" sz="2600" b="1" dirty="0"/>
          </a:p>
          <a:p>
            <a:pPr algn="just"/>
            <a:endParaRPr lang="hr-HR" sz="2600" dirty="0"/>
          </a:p>
          <a:p>
            <a:pPr algn="just"/>
            <a:r>
              <a:rPr lang="hr-HR" sz="2600" b="1" dirty="0"/>
              <a:t>*ISCED</a:t>
            </a:r>
            <a:r>
              <a:rPr lang="hr-HR" sz="2600" dirty="0"/>
              <a:t> - </a:t>
            </a:r>
            <a:r>
              <a:rPr lang="sr-Latn-ME" sz="2600" b="1" dirty="0"/>
              <a:t>Međunarodna standardna klasifikacija obrazovanja</a:t>
            </a:r>
            <a:r>
              <a:rPr lang="sr-Latn-ME" sz="2600" b="1" i="1" dirty="0"/>
              <a:t>, </a:t>
            </a:r>
            <a:r>
              <a:rPr lang="sr-Latn-ME" sz="2600" dirty="0"/>
              <a:t> statistički je okvir za organizovanje informacija o obrazovanju koje definiše UNESCO.</a:t>
            </a:r>
            <a:endParaRPr lang="hr-HR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7A8CC-E99D-4C52-9ED3-D3E56DC3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489" y="915267"/>
            <a:ext cx="12032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Crnogorski okvirni program za ključne kompetencije - </a:t>
            </a:r>
            <a:r>
              <a:rPr lang="en-US" sz="3400" b="1" dirty="0">
                <a:solidFill>
                  <a:srgbClr val="002060"/>
                </a:solidFill>
              </a:rPr>
              <a:t>M</a:t>
            </a:r>
            <a:r>
              <a:rPr lang="ta-IN" sz="3400" b="1" dirty="0">
                <a:solidFill>
                  <a:srgbClr val="002060"/>
                </a:solidFill>
              </a:rPr>
              <a:t>etodologija integracije </a:t>
            </a:r>
            <a:r>
              <a:rPr lang="hr-HR" sz="3400" b="1" dirty="0">
                <a:solidFill>
                  <a:srgbClr val="002060"/>
                </a:solidFill>
              </a:rPr>
              <a:t>ključnih kompetencija </a:t>
            </a:r>
            <a:r>
              <a:rPr lang="ta-IN" sz="3400" b="1" dirty="0">
                <a:solidFill>
                  <a:srgbClr val="002060"/>
                </a:solidFill>
              </a:rPr>
              <a:t>u nastavu i učenje</a:t>
            </a:r>
            <a:r>
              <a:rPr lang="hr-HR" sz="3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16692" y="2189019"/>
            <a:ext cx="10687908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a-IN" sz="2800" dirty="0">
                <a:cs typeface="Calibri"/>
              </a:rPr>
              <a:t>Fokus je na </a:t>
            </a:r>
            <a:r>
              <a:rPr lang="hr-HR" sz="2800" dirty="0">
                <a:cs typeface="Calibri"/>
              </a:rPr>
              <a:t>aktivnim strategijama učenja</a:t>
            </a:r>
            <a:r>
              <a:rPr lang="ta-IN" sz="2800" dirty="0">
                <a:cs typeface="Calibri"/>
              </a:rPr>
              <a:t>, ne na predmetnim</a:t>
            </a:r>
            <a:r>
              <a:rPr lang="hr-HR" sz="2800" dirty="0">
                <a:cs typeface="Calibri"/>
              </a:rPr>
              <a:t> </a:t>
            </a:r>
            <a:r>
              <a:rPr lang="ta-IN" sz="2800" dirty="0">
                <a:cs typeface="Calibri"/>
              </a:rPr>
              <a:t>ishodima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Mogućnost sticanja ključnih kompetencija </a:t>
            </a:r>
            <a:r>
              <a:rPr lang="ta-IN" sz="2800" dirty="0">
                <a:cs typeface="Calibri"/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a-IN" sz="2800" dirty="0">
                <a:cs typeface="Calibri"/>
              </a:rPr>
              <a:t>u nastavi, kroz </a:t>
            </a:r>
            <a:r>
              <a:rPr lang="ta-IN" sz="2800" b="1" dirty="0">
                <a:cs typeface="Calibri"/>
              </a:rPr>
              <a:t>sve</a:t>
            </a:r>
            <a:r>
              <a:rPr lang="ta-IN" sz="2800" dirty="0">
                <a:cs typeface="Calibri"/>
              </a:rPr>
              <a:t> predmete</a:t>
            </a:r>
            <a:r>
              <a:rPr lang="hr-HR" sz="2800" dirty="0">
                <a:cs typeface="Calibri"/>
              </a:rPr>
              <a:t> (kao međupredmetnu temu)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integrisanom nastavom </a:t>
            </a:r>
            <a:r>
              <a:rPr lang="hr-HR" sz="2800" dirty="0">
                <a:cs typeface="Calibri"/>
              </a:rPr>
              <a:t>(od kombinacije 2 predmeta do nivoa škole) (npr. kroz projekte, integrisane nastavne dane itd. 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v</a:t>
            </a:r>
            <a:r>
              <a:rPr lang="ta-IN" sz="2800" b="1" dirty="0">
                <a:cs typeface="Calibri"/>
              </a:rPr>
              <a:t>annastavn</a:t>
            </a:r>
            <a:r>
              <a:rPr lang="hr-HR" sz="2800" b="1" dirty="0">
                <a:cs typeface="Calibri"/>
              </a:rPr>
              <a:t>im </a:t>
            </a:r>
            <a:r>
              <a:rPr lang="hr-HR" sz="2800" dirty="0">
                <a:cs typeface="Calibri"/>
              </a:rPr>
              <a:t>aktivnostima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vanškolskim</a:t>
            </a:r>
            <a:r>
              <a:rPr lang="hr-HR" sz="2800" dirty="0">
                <a:cs typeface="Calibri"/>
              </a:rPr>
              <a:t> aktivnostima</a:t>
            </a:r>
            <a:endParaRPr lang="ta-IN" sz="2800" dirty="0">
              <a:cs typeface="Calibri"/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B9D92-549D-4DEF-A9D7-B7E06B7C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489" y="915267"/>
            <a:ext cx="12032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Vježba 2  </a:t>
            </a:r>
          </a:p>
          <a:p>
            <a:r>
              <a:rPr lang="hr-HR" sz="3400" b="1" dirty="0">
                <a:solidFill>
                  <a:srgbClr val="002060"/>
                </a:solidFill>
              </a:rPr>
              <a:t>Riješite kviz - Crnogorski okvirni program za ključne kompetencije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52046" y="2119325"/>
            <a:ext cx="10687908" cy="34380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Kviz je pripremljen za 3 različita ISCED nivoa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Odaberite kviz za jedan ISCED nivo s liste koja je ponuđena, odabirom i klikom na link koji se nalazi u chatu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>
              <a:cs typeface="Calibri"/>
            </a:endParaRPr>
          </a:p>
          <a:p>
            <a:pPr algn="l"/>
            <a:endParaRPr lang="hr-HR" sz="2800" dirty="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Riješite kviz u predviđenom vremenu od najviše 20 minuta</a:t>
            </a:r>
          </a:p>
          <a:p>
            <a:pPr algn="l"/>
            <a:endParaRPr lang="hr-HR" sz="2800" dirty="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Postignuti rezultat je informacija samo za vas</a:t>
            </a:r>
          </a:p>
          <a:p>
            <a:pPr algn="l"/>
            <a:endParaRPr lang="hr-HR" sz="2800" dirty="0">
              <a:solidFill>
                <a:srgbClr val="FF0000"/>
              </a:solidFill>
              <a:cs typeface="Calibri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a-IN" sz="2800" dirty="0">
              <a:solidFill>
                <a:srgbClr val="FF0000"/>
              </a:solidFill>
              <a:cs typeface="Calibri"/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D9C62D-55DA-45D3-9B2F-CA02E7B4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44" y="407227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1 -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https://www.proprofs.com/quiz-school/story.php?title=mjg3mzk2ng4yx2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2 -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https://www.proprofs.com/quiz-school/story.php?title=isced-2-predmetna-nastava-u-osnovnoj-koli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3 -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https://www.proprofs.com/quiz-school/story.php?title=isced-3-srednja-kola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30954-389C-456C-BA5B-0FD61F08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Koncept Priručnika za dostizanje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67963" y="1934376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prijedlozi korisnih alata za implementaciju obrazovanja za ključne kompetencije na nivoima obrazovanja ISCED1, ISCED2 i ISCED3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uputstva za praćenje obrazovanja za ključne kompetencije i za vrednovanje dostizanja ključnih kompetencija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primjeri scenarija za implementaciju svih ključnih kompetencija po svakom nivou obrazovanja </a:t>
            </a:r>
            <a:r>
              <a:rPr lang="hr-HR" sz="2800" dirty="0"/>
              <a:t>(za redovne pojedinačne predmete i časove, za više časova za jedan ili više predmeta, za vannastavne aktivnosti, vanškolske aktivnosti itd.)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integrisani dio priručnika – primjeri za STEM nastavnike</a:t>
            </a:r>
            <a:r>
              <a:rPr lang="hr-HR" sz="2800" dirty="0"/>
              <a:t> kako  ključne kompetencije implementirati  u STEM nastavu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E7DA8-E642-40E9-A023-444F395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Struktura Priručnika za integraciju ključnih kompetencija u nastavu i učenje na ISCED nivoima 1, 2  i 3 (1)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054100" y="2108001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1. Uvod</a:t>
            </a:r>
            <a:endParaRPr lang="en-GB" sz="2800" dirty="0"/>
          </a:p>
          <a:p>
            <a:pPr algn="l"/>
            <a:r>
              <a:rPr lang="hr-HR" sz="2800" dirty="0"/>
              <a:t>2. EU okvir za ključne kompetencije</a:t>
            </a:r>
            <a:endParaRPr lang="en-GB" sz="2800" dirty="0"/>
          </a:p>
          <a:p>
            <a:pPr algn="l"/>
            <a:r>
              <a:rPr lang="hr-HR" sz="2800" dirty="0"/>
              <a:t>3. Crnogorski okvir za ključne kompetencije</a:t>
            </a:r>
            <a:endParaRPr lang="en-GB" sz="2800" dirty="0"/>
          </a:p>
          <a:p>
            <a:pPr algn="l"/>
            <a:r>
              <a:rPr lang="hr-HR" sz="2800" dirty="0"/>
              <a:t>4. Pristup učenju i podučavanju za dostizanje ključnih kompetencija</a:t>
            </a:r>
            <a:endParaRPr lang="en-GB" sz="2800" dirty="0"/>
          </a:p>
          <a:p>
            <a:pPr algn="l"/>
            <a:r>
              <a:rPr lang="hr-HR" sz="2800" dirty="0"/>
              <a:t>5. Praćenje i formativno vrednovanje sticanja ključnih kompetencija</a:t>
            </a:r>
            <a:endParaRPr lang="en-GB" sz="2800" dirty="0"/>
          </a:p>
          <a:p>
            <a:pPr algn="l"/>
            <a:r>
              <a:rPr lang="hr-HR" sz="2800" dirty="0"/>
              <a:t>6. Zaključak</a:t>
            </a:r>
            <a:endParaRPr lang="en-GB" sz="2800" dirty="0"/>
          </a:p>
          <a:p>
            <a:pPr algn="l"/>
            <a:r>
              <a:rPr lang="hr-HR" sz="2800" dirty="0"/>
              <a:t>Aneks 1: Ishodi učenja za ključne kompetencije po ISCED nivoima</a:t>
            </a:r>
            <a:endParaRPr lang="en-GB" sz="2800" dirty="0"/>
          </a:p>
          <a:p>
            <a:pPr algn="l"/>
            <a:r>
              <a:rPr lang="hr-HR" sz="2800" dirty="0"/>
              <a:t>Aneks 2: Indikatori kvaliteta za nastavu 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FBFD0-E249-4086-9AEC-9744C02A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Osnovna pravila za rad tokom obuke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1085B-751A-4A98-8790-28813E4C7B7E}"/>
              </a:ext>
            </a:extLst>
          </p:cNvPr>
          <p:cNvSpPr txBox="1"/>
          <p:nvPr/>
        </p:nvSpPr>
        <p:spPr>
          <a:xfrm>
            <a:off x="296563" y="1698859"/>
            <a:ext cx="1134611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Pravila se donose na početku rada, zajednički, time postaju pravila svih članova, a </a:t>
            </a: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oblikovana su tako da opisuju jasna poželjna ponašanja</a:t>
            </a: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endParaRPr lang="hr-HR" sz="2400" b="1" dirty="0">
              <a:solidFill>
                <a:schemeClr val="dk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slušanja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– očekuje se pažljivo međusobno slušanje i uzimanje riječi nakon traženja riječi i dopuštenja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pošt</a:t>
            </a: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</a:t>
            </a: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vanja dogovorenog vremena </a:t>
            </a:r>
            <a:endParaRPr lang="hr-HR" sz="2400" b="1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koliko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trebate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nakratko napustiti radionicu van pauze, ne treba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te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se suzdržavati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13" name="Picture 4" descr="Osnovna škola &quot;Vladimir Nazor&quot; Đakovo - Print">
            <a:extLst>
              <a:ext uri="{FF2B5EF4-FFF2-40B4-BE49-F238E27FC236}">
                <a16:creationId xmlns:a16="http://schemas.microsoft.com/office/drawing/2014/main" id="{9E118B17-E07C-433B-9338-ABB127D2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50" y="4827156"/>
            <a:ext cx="3012831" cy="1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77A29-3D7A-4C76-8348-DBABEB92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5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Struktura Priručnika za integraciju ključnih kompetencija u nastavu i učenje na ISCED nivoima 1, 2  i 3 (2)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4907" y="2108001"/>
            <a:ext cx="11022227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Aneks 3: Prijedlozi primjera obrazaca za:</a:t>
            </a:r>
            <a:endParaRPr lang="en-GB" sz="2800" dirty="0"/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pripremu za nastavu, </a:t>
            </a:r>
            <a:endParaRPr lang="en-GB" sz="2800" dirty="0"/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samoevaluaciju,</a:t>
            </a:r>
            <a:endParaRPr lang="en-GB" sz="2800" dirty="0"/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kolegijalno </a:t>
            </a:r>
            <a:r>
              <a:rPr lang="hr-HR" sz="2800" dirty="0" err="1"/>
              <a:t>posmatranje</a:t>
            </a:r>
            <a:r>
              <a:rPr lang="hr-HR" sz="2800" dirty="0"/>
              <a:t> časa 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upitnik za učenike,</a:t>
            </a:r>
            <a:endParaRPr lang="en-GB" sz="2800" dirty="0"/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evaluaciju </a:t>
            </a:r>
            <a:endParaRPr lang="en-GB" sz="2800" dirty="0"/>
          </a:p>
          <a:p>
            <a:pPr algn="l"/>
            <a:r>
              <a:rPr lang="hr-HR" sz="2800" dirty="0"/>
              <a:t>Aneks 4: Primjeri održanih časova (priprema za nastavu, evaluacija, dokazi o uspješnosti za različite nivoe obrazovanja)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4100" name="Picture 4" descr="14 stvari koje uspješni ljudi rade vikendom | N1 HR">
            <a:extLst>
              <a:ext uri="{FF2B5EF4-FFF2-40B4-BE49-F238E27FC236}">
                <a16:creationId xmlns:a16="http://schemas.microsoft.com/office/drawing/2014/main" id="{A1174630-C605-4E7B-93B7-666C0D4B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60" y="2191302"/>
            <a:ext cx="4691174" cy="26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5A2F0-83CC-4661-87B3-9D24F4F9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1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4009" y="990973"/>
            <a:ext cx="1141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Vježba 3 – Prouči Priručnik</a:t>
            </a:r>
            <a:endParaRPr lang="en-GB" sz="3600" dirty="0"/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4907" y="1840439"/>
            <a:ext cx="11022227" cy="3220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Proučite individualno </a:t>
            </a:r>
            <a:r>
              <a:rPr lang="hr-HR" sz="2800" b="1" dirty="0"/>
              <a:t>sadržaj i koncept </a:t>
            </a:r>
            <a:r>
              <a:rPr lang="hr-HR" sz="2800" dirty="0"/>
              <a:t>Priručnika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Odaberite </a:t>
            </a:r>
            <a:r>
              <a:rPr lang="hr-HR" sz="2800" b="1" dirty="0"/>
              <a:t>jedan</a:t>
            </a:r>
            <a:r>
              <a:rPr lang="hr-HR" sz="2800" dirty="0"/>
              <a:t> od ponuđenih </a:t>
            </a:r>
            <a:r>
              <a:rPr lang="hr-HR" sz="2800" b="1" dirty="0"/>
              <a:t>priloga (Aneksa)</a:t>
            </a:r>
            <a:r>
              <a:rPr lang="hr-HR" sz="2800" dirty="0"/>
              <a:t> i </a:t>
            </a:r>
            <a:r>
              <a:rPr lang="hr-HR" sz="2800" b="1" dirty="0"/>
              <a:t>proučite</a:t>
            </a:r>
            <a:r>
              <a:rPr lang="hr-HR" sz="2800" dirty="0"/>
              <a:t> ga </a:t>
            </a:r>
            <a:r>
              <a:rPr lang="hr-HR" sz="2800" b="1" dirty="0"/>
              <a:t>detaljnije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Pronađite u poglavlju 3 Priručnika prijedloge za učenje i podučavanje za jednu ključnu kompetenciju po izboru (30 minuta)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endParaRPr lang="hr-HR" sz="2400" dirty="0"/>
          </a:p>
          <a:p>
            <a:pPr algn="just">
              <a:spcBef>
                <a:spcPts val="1200"/>
              </a:spcBef>
            </a:pPr>
            <a:r>
              <a:rPr lang="hr-HR" sz="2800" dirty="0"/>
              <a:t>Molimo popunite kratku anketu o Priručniku i pronađenim primjerima u Priručniku koja će Vam se pojaviti na ekranu i stisnite „</a:t>
            </a:r>
            <a:r>
              <a:rPr lang="hr-HR" sz="2800" dirty="0" err="1"/>
              <a:t>submit</a:t>
            </a:r>
            <a:r>
              <a:rPr lang="hr-HR" sz="2800" dirty="0"/>
              <a:t>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B12DA-225B-4D33-AB10-C702427D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55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0" y="990973"/>
            <a:ext cx="1201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Važne napomene za pripremu i izvođenje nastave/ vannastavnih aktivnosti za dostizanje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054100" y="2108001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hr-HR" b="1" dirty="0"/>
              <a:t>Naglasak je na redovnoj nastavi </a:t>
            </a:r>
            <a:r>
              <a:rPr lang="hr-HR" dirty="0"/>
              <a:t>(vannastavna aktivnost je opcionalna mogućnost)</a:t>
            </a:r>
          </a:p>
          <a:p>
            <a:pPr marL="514350" indent="-514350" algn="just">
              <a:buAutoNum type="arabicPeriod"/>
            </a:pPr>
            <a:r>
              <a:rPr lang="hr-HR" dirty="0"/>
              <a:t>Poželjno je da se nastava za ključne kompetencije u predmetnoj nastavi organizuje </a:t>
            </a:r>
            <a:r>
              <a:rPr lang="hr-HR" b="1" dirty="0"/>
              <a:t>na nivou škole u saradnji nastavnika više različitih predmeta </a:t>
            </a:r>
            <a:endParaRPr lang="hr-HR" dirty="0"/>
          </a:p>
          <a:p>
            <a:pPr marL="514350" indent="-514350" algn="just">
              <a:buAutoNum type="arabicPeriod"/>
            </a:pPr>
            <a:r>
              <a:rPr lang="hr-HR" b="1" dirty="0"/>
              <a:t>Nastavnici STEM predmeta </a:t>
            </a:r>
            <a:r>
              <a:rPr lang="hr-HR" dirty="0"/>
              <a:t>nakon završene obuke </a:t>
            </a:r>
            <a:r>
              <a:rPr lang="hr-HR" b="1" dirty="0"/>
              <a:t>u saradnji s nastavnicima ostalih predmeta dovršavaju planiranje i realizuju planiranu aktivnost </a:t>
            </a:r>
            <a:r>
              <a:rPr lang="hr-HR" dirty="0"/>
              <a:t>tokom procesa i učenja, s ciljem  dostizanja što većeg broja  ključnih kompetencija</a:t>
            </a:r>
          </a:p>
          <a:p>
            <a:pPr marL="514350" indent="-514350" algn="just">
              <a:buAutoNum type="arabicPeriod"/>
            </a:pPr>
            <a:r>
              <a:rPr lang="hr-HR" dirty="0"/>
              <a:t>Pri planiranju i integraciji ključnih kompetencija u nastavu, </a:t>
            </a:r>
            <a:r>
              <a:rPr lang="hr-HR" b="1" dirty="0"/>
              <a:t>potrebno je odmaći se od predmeta i posmatrati ih iz ugla primjenjivosti,</a:t>
            </a:r>
            <a:r>
              <a:rPr lang="hr-HR" dirty="0"/>
              <a:t>  </a:t>
            </a:r>
            <a:r>
              <a:rPr lang="hr-HR" b="1" dirty="0"/>
              <a:t>funkcionalnog znanja i povezivanja u cjelinu </a:t>
            </a:r>
            <a:r>
              <a:rPr lang="hr-HR" dirty="0"/>
              <a:t>sa što više ključnih kompetencija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441B5-F7FB-4E19-9232-F48269A4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1092867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Važnost metoda aktivnog učenja za razvoj ključnih kompetencija učenika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949604" y="2164874"/>
            <a:ext cx="10844676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a-IN" b="1" dirty="0">
                <a:cs typeface="Calibri"/>
              </a:rPr>
              <a:t>Jedinica promjene je škola</a:t>
            </a:r>
            <a:endParaRPr lang="hr-HR" b="1" dirty="0">
              <a:cs typeface="Calibri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b="1" dirty="0">
                <a:cs typeface="Calibri"/>
              </a:rPr>
              <a:t>Nositelji promjene su nastavnici</a:t>
            </a:r>
            <a:endParaRPr lang="ta-IN" b="1" dirty="0">
              <a:cs typeface="Calibri"/>
            </a:endParaRPr>
          </a:p>
          <a:p>
            <a:pPr algn="just">
              <a:buClr>
                <a:srgbClr val="000099"/>
              </a:buClr>
            </a:pPr>
            <a:endParaRPr lang="hr-HR" altLang="en-US" dirty="0"/>
          </a:p>
          <a:p>
            <a:pPr algn="just">
              <a:buClr>
                <a:srgbClr val="000099"/>
              </a:buClr>
            </a:pPr>
            <a:r>
              <a:rPr lang="hr-HR" altLang="en-US" dirty="0"/>
              <a:t>Neminovna je spoznaja kako tradicionalni način poučavanja i učenja (frontalni, individualni) nikako ne pripada metodama koje kreiraju kritičko mišljenje koje dovodi do toga da oni koji uče  mogu sami upravljati vlastitim znanjem i biti povezani s problemima i izazovima.</a:t>
            </a:r>
          </a:p>
          <a:p>
            <a:pPr algn="just">
              <a:buClr>
                <a:srgbClr val="000099"/>
              </a:buClr>
            </a:pPr>
            <a:endParaRPr lang="hr-HR" altLang="en-US" dirty="0"/>
          </a:p>
          <a:p>
            <a:pPr algn="l">
              <a:buClr>
                <a:srgbClr val="000099"/>
              </a:buClr>
            </a:pPr>
            <a:r>
              <a:rPr lang="hr-HR" altLang="en-US" dirty="0"/>
              <a:t>Film – Samoorganizovano učenje i uloga nastavnika</a:t>
            </a:r>
          </a:p>
          <a:p>
            <a:pPr algn="l">
              <a:buClr>
                <a:srgbClr val="000099"/>
              </a:buClr>
            </a:pPr>
            <a:r>
              <a:rPr lang="en-GB" dirty="0">
                <a:hlinkClick r:id="rId4"/>
              </a:rPr>
              <a:t>https://www.ted.com/talks/sugata_mitra_the_child_driven_education?language=hr</a:t>
            </a:r>
            <a:endParaRPr lang="hr-HR" altLang="en-US" dirty="0"/>
          </a:p>
          <a:p>
            <a:pPr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8A7E4-98DE-46BA-AAD2-75DFFE90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870130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Važnost </a:t>
            </a:r>
            <a:r>
              <a:rPr lang="hr-HR" sz="3600" b="1" dirty="0" err="1">
                <a:solidFill>
                  <a:srgbClr val="002060"/>
                </a:solidFill>
              </a:rPr>
              <a:t>kombinovanja</a:t>
            </a:r>
            <a:r>
              <a:rPr lang="hr-HR" sz="3600" b="1" dirty="0">
                <a:solidFill>
                  <a:srgbClr val="002060"/>
                </a:solidFill>
              </a:rPr>
              <a:t> metoda aktivnog učenja za razvoj ključnih kompetencija učenika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97170" y="2164875"/>
            <a:ext cx="109493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CS" sz="2600" dirty="0"/>
              <a:t>Učenici najbolje uče u organizovanom i </a:t>
            </a:r>
            <a:r>
              <a:rPr lang="sr-Latn-CS" sz="2600" dirty="0" err="1"/>
              <a:t>podržavajućem</a:t>
            </a:r>
            <a:r>
              <a:rPr lang="sr-Latn-CS" sz="2600" dirty="0"/>
              <a:t> okruženju. Bez uređenog sistema podučavanja, kada se tehnike koriste bez reda, ne možemo predvidjeti što će učenici postići.</a:t>
            </a:r>
            <a:endParaRPr lang="en-GB" sz="2600" dirty="0"/>
          </a:p>
          <a:p>
            <a:pPr algn="just"/>
            <a:r>
              <a:rPr lang="sr-Latn-CS" sz="1000" dirty="0"/>
              <a:t> </a:t>
            </a:r>
            <a:endParaRPr lang="en-GB" sz="1000" dirty="0"/>
          </a:p>
          <a:p>
            <a:pPr algn="just"/>
            <a:r>
              <a:rPr lang="sr-Latn-CS" sz="2600" dirty="0"/>
              <a:t>Najveća opasnost koja prijeti pri primjeni metoda aktivnog učenja jeste da se one nasumice kombinuju bez jasnog plana. Metode se trebaju organizovati u jedinstven, povezan  slijed koji najbolje omogućuje učenje učenika. </a:t>
            </a:r>
            <a:r>
              <a:rPr lang="hr-HR" sz="2600" dirty="0"/>
              <a:t>*</a:t>
            </a:r>
            <a:endParaRPr lang="en-GB" sz="2600" dirty="0"/>
          </a:p>
          <a:p>
            <a:pPr algn="just">
              <a:spcBef>
                <a:spcPts val="700"/>
              </a:spcBef>
              <a:buSzPts val="2600"/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just"/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*</a:t>
            </a:r>
            <a:r>
              <a:rPr lang="sr-Latn-CS" sz="2600" b="1" dirty="0"/>
              <a:t>RAZVOJ KRITIČKOG MIŠLJENJA </a:t>
            </a:r>
            <a:r>
              <a:rPr lang="sr-Latn-CS" sz="2600" dirty="0"/>
              <a:t>– vodič za primjenu Programa, Zavod za školstvo i    Pedagoški centar Crne Gore</a:t>
            </a:r>
            <a:endParaRPr lang="en-GB" sz="2600" dirty="0"/>
          </a:p>
          <a:p>
            <a:pPr algn="just"/>
            <a:r>
              <a:rPr lang="sr-Latn-CS" dirty="0"/>
              <a:t> </a:t>
            </a:r>
            <a:endParaRPr lang="en-GB" dirty="0"/>
          </a:p>
          <a:p>
            <a:pPr algn="just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8F9BE-6856-4735-B54F-44095DB7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1092867"/>
            <a:ext cx="115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Principi učenja, nužni za razvoj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85446" y="1812405"/>
            <a:ext cx="106191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Učenici posjeduju </a:t>
            </a:r>
            <a:r>
              <a:rPr lang="hr-HR" altLang="zh-CN" sz="2800" b="1" dirty="0">
                <a:cs typeface="华文中宋" panose="02010600040101010101" pitchFamily="2" charset="-122"/>
              </a:rPr>
              <a:t>različite stilove učenja </a:t>
            </a:r>
            <a:r>
              <a:rPr lang="hr-HR" altLang="zh-CN" sz="2800" dirty="0">
                <a:cs typeface="华文中宋" panose="02010600040101010101" pitchFamily="2" charset="-122"/>
              </a:rPr>
              <a:t>i individualni tempo učenja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znači </a:t>
            </a:r>
            <a:r>
              <a:rPr lang="hr-HR" altLang="zh-CN" sz="2800" b="1" dirty="0">
                <a:cs typeface="华文中宋" panose="02010600040101010101" pitchFamily="2" charset="-122"/>
              </a:rPr>
              <a:t>stalno istraživanje, napor i samodisciplinu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</a:t>
            </a:r>
            <a:r>
              <a:rPr lang="hr-HR" altLang="zh-CN" sz="2800" b="1" dirty="0">
                <a:cs typeface="华文中宋" panose="02010600040101010101" pitchFamily="2" charset="-122"/>
              </a:rPr>
              <a:t>razvija stavove i vještine </a:t>
            </a:r>
            <a:r>
              <a:rPr lang="hr-HR" altLang="zh-CN" sz="2800" dirty="0">
                <a:cs typeface="华文中宋" panose="02010600040101010101" pitchFamily="2" charset="-122"/>
              </a:rPr>
              <a:t>te doprinosi stjecanju znanja</a:t>
            </a:r>
          </a:p>
          <a:p>
            <a:pPr marL="342900" indent="-342900" algn="just">
              <a:lnSpc>
                <a:spcPct val="10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bi trebalo </a:t>
            </a:r>
            <a:r>
              <a:rPr lang="hr-HR" altLang="zh-CN" sz="2800" b="1" dirty="0">
                <a:cs typeface="华文中宋" panose="02010600040101010101" pitchFamily="2" charset="-122"/>
              </a:rPr>
              <a:t>započeti od aspekta koji je relevantan za lični razvoj učenika i za njihovo uključenje u društveni život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se postiže </a:t>
            </a:r>
            <a:r>
              <a:rPr lang="hr-HR" altLang="zh-CN" sz="2800" b="1" dirty="0">
                <a:cs typeface="华文中宋" panose="02010600040101010101" pitchFamily="2" charset="-122"/>
              </a:rPr>
              <a:t>individualnim radom kroz grupne aktivnosti</a:t>
            </a:r>
            <a:endParaRPr lang="hr-HR" altLang="en-US" sz="2800" b="1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387E5-C081-441E-BDD3-1BDE9D32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472" y="922406"/>
            <a:ext cx="115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3600" b="1" dirty="0">
                <a:solidFill>
                  <a:srgbClr val="00206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Uloga nastavnika  - od podučavanja do učenja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4904FEF-3068-4E98-AFB5-C208432CA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5461" y="2343943"/>
            <a:ext cx="8547652" cy="3750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2ABDD18-5309-4E93-9E82-162D8F05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44" y="5594038"/>
            <a:ext cx="6475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Ideja / mišljenje da je znanje moguće prenijeti razgovorom 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14A87BD-FFF0-4F00-B759-29753EAE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0" y="4617451"/>
            <a:ext cx="25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zna najbolje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0EB3731-D8CA-4064-872D-91E2F2A42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5198476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FB5F7470-04FA-404B-B210-B47AA5DCF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4118976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75589886-FB96-4C40-8023-CC95A7A6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60" y="4550913"/>
            <a:ext cx="3922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Nužno je uključiti učenike u proces 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A881505-1815-4134-937D-0AC6206D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97" y="3154400"/>
            <a:ext cx="2721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je predmetni 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stručnjak i zna kako 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uspostaviti dijalog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8AC268CE-564E-41EF-8A67-765315C5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2966451"/>
            <a:ext cx="3603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F8132D9-3CD9-4D15-A51A-FC296A58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716" y="2932218"/>
            <a:ext cx="2700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Ideja da je znanje ono u što vjeruješ i da se razvija u društvenom kontekstu</a:t>
            </a:r>
            <a:endParaRPr lang="en-GB" altLang="en-US" sz="2000" b="1" dirty="0">
              <a:latin typeface="+mn-lt"/>
            </a:endParaRPr>
          </a:p>
          <a:p>
            <a:pPr eaLnBrk="1" hangingPunct="1"/>
            <a:endParaRPr lang="en-GB" altLang="en-US" sz="2000" b="1" dirty="0">
              <a:latin typeface="+mn-lt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58C50F8-B9B4-4E2E-B8F5-7BFFC50E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885" y="1702529"/>
            <a:ext cx="3081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je stručnjak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među ostalim stručnjacima</a:t>
            </a:r>
            <a:endParaRPr lang="en-GB" altLang="en-US" sz="2000" b="1" dirty="0">
              <a:latin typeface="+mn-lt"/>
            </a:endParaRPr>
          </a:p>
          <a:p>
            <a:pPr eaLnBrk="1" hangingPunct="1"/>
            <a:r>
              <a:rPr lang="hr-HR" altLang="en-US" sz="2000" b="1" dirty="0">
                <a:latin typeface="+mn-lt"/>
              </a:rPr>
              <a:t>(učesnicima obrazovanja)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061DB-BB23-4C45-AEB0-98D37703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70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905299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Izazovi za nastavnika pri planiranju i realizaciji aktivnosti za razvoj učenikovih ključnih kompetencija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58C50F8-B9B4-4E2E-B8F5-7BFFC50E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9" y="2053945"/>
            <a:ext cx="10609384" cy="43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Fokusirati se na učenje, ne na podučavanje 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>
                <a:latin typeface="+mn-lt"/>
              </a:rPr>
              <a:t>Biti podrška </a:t>
            </a:r>
            <a:r>
              <a:rPr lang="hr-HR" altLang="en-US" sz="2800" b="1" dirty="0">
                <a:latin typeface="+mn-lt"/>
              </a:rPr>
              <a:t>procesu učenja</a:t>
            </a:r>
            <a:r>
              <a:rPr lang="hr-HR" altLang="en-US" sz="2800" dirty="0">
                <a:latin typeface="+mn-lt"/>
              </a:rPr>
              <a:t>, a ne nastavnik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>
                <a:latin typeface="+mn-lt"/>
              </a:rPr>
              <a:t>Biti sposoban odabrati pravilne aktivnosti i </a:t>
            </a:r>
            <a:r>
              <a:rPr lang="hr-HR" altLang="en-US" sz="2800" b="1" dirty="0">
                <a:latin typeface="+mn-lt"/>
              </a:rPr>
              <a:t>naučiti učenike da razmišljaju o vlastitom procesu učenja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Saradnja s kolegama </a:t>
            </a:r>
            <a:r>
              <a:rPr lang="hr-HR" altLang="en-US" sz="2800" dirty="0">
                <a:latin typeface="+mn-lt"/>
              </a:rPr>
              <a:t>(po mogućnosti rad u timu)</a:t>
            </a:r>
          </a:p>
          <a:p>
            <a:pPr>
              <a:lnSpc>
                <a:spcPct val="80000"/>
              </a:lnSpc>
            </a:pPr>
            <a:endParaRPr lang="hr-HR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>
                <a:latin typeface="+mn-lt"/>
              </a:rPr>
              <a:t>Fokusirati se na </a:t>
            </a:r>
            <a:r>
              <a:rPr lang="hr-HR" altLang="en-US" sz="2800" b="1" dirty="0">
                <a:latin typeface="+mn-lt"/>
              </a:rPr>
              <a:t>različite potrebe učenika </a:t>
            </a:r>
            <a:r>
              <a:rPr lang="hr-HR" altLang="en-US" sz="2800" dirty="0">
                <a:latin typeface="+mn-lt"/>
              </a:rPr>
              <a:t>– ili pružiti podršku ili podstaći i pružiti izazov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Nastavnik priprema </a:t>
            </a:r>
            <a:r>
              <a:rPr lang="hr-HR" altLang="en-US" sz="2800" dirty="0">
                <a:latin typeface="+mn-lt"/>
              </a:rPr>
              <a:t>okruženje i zadatke, </a:t>
            </a:r>
            <a:r>
              <a:rPr lang="hr-HR" altLang="en-US" sz="2800" b="1" dirty="0">
                <a:latin typeface="+mn-lt"/>
              </a:rPr>
              <a:t>učenici rade i uče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DF238-08E0-48AB-A24D-09BEA73C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5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(1)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464623" y="2164152"/>
            <a:ext cx="5149368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AutoNum type="arabicPeriod"/>
              <a:defRPr/>
            </a:pPr>
            <a:r>
              <a:rPr lang="hr-HR" sz="2400" dirty="0"/>
              <a:t>Bazirano je na zadavanju zadataka koji su kompleksni i mogu biti riješeni na različite načine</a:t>
            </a: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BCC2C-F466-41EE-A915-CA46BE3565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6368" y="3428999"/>
            <a:ext cx="4898420" cy="2805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92739-295E-44EE-8B1C-C4752ADF503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7213" y="3016680"/>
            <a:ext cx="4797765" cy="2805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AA072-5F20-451C-8EE7-0EF1180A4385}"/>
              </a:ext>
            </a:extLst>
          </p:cNvPr>
          <p:cNvSpPr txBox="1"/>
          <p:nvPr/>
        </p:nvSpPr>
        <p:spPr>
          <a:xfrm>
            <a:off x="6425610" y="1923673"/>
            <a:ext cx="514936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/>
              <a:t>2. </a:t>
            </a:r>
            <a:r>
              <a:rPr lang="hr-HR" sz="2400" dirty="0" err="1"/>
              <a:t>Intersciplinarno</a:t>
            </a:r>
            <a:r>
              <a:rPr lang="hr-HR" sz="2400" dirty="0"/>
              <a:t> je, tj. kombinira više  </a:t>
            </a:r>
          </a:p>
          <a:p>
            <a:pPr>
              <a:lnSpc>
                <a:spcPct val="107000"/>
              </a:lnSpc>
            </a:pPr>
            <a:r>
              <a:rPr lang="hr-HR" sz="2400" dirty="0"/>
              <a:t>     različitih područja učenja</a:t>
            </a: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EB1C4-B907-43CE-8AAE-B0EBA692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1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(2)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28297"/>
            <a:ext cx="5491732" cy="10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3. Tr</a:t>
            </a:r>
            <a:r>
              <a:rPr lang="hr-HR" sz="2400" dirty="0"/>
              <a:t>eba biti i suradničko i individualizirano</a:t>
            </a:r>
            <a:endParaRPr lang="en-GB" sz="2400" dirty="0"/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2" y="1683271"/>
            <a:ext cx="5149368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2400" dirty="0"/>
              <a:t>4.  je vođeno i od nastavnika  koji daje upute i podršku tokom učenja i od učenika koji preuzima odgovornost i razvija svoj način učenja</a:t>
            </a:r>
            <a:endParaRPr lang="en-GB" sz="2400" dirty="0"/>
          </a:p>
          <a:p>
            <a:endParaRPr lang="sr-Latn-ME" sz="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FB7C77-14FC-444C-890B-0E6EB50E32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3553337"/>
            <a:ext cx="2841407" cy="226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הערכה בחינוך- עבודת גמר">
            <a:extLst>
              <a:ext uri="{FF2B5EF4-FFF2-40B4-BE49-F238E27FC236}">
                <a16:creationId xmlns:a16="http://schemas.microsoft.com/office/drawing/2014/main" id="{5A39B579-19F1-42A6-9E30-117F8BB12E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584138"/>
            <a:ext cx="2434856" cy="247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teacher uses tablet computers to teach young children.">
            <a:extLst>
              <a:ext uri="{FF2B5EF4-FFF2-40B4-BE49-F238E27FC236}">
                <a16:creationId xmlns:a16="http://schemas.microsoft.com/office/drawing/2014/main" id="{E4C08E27-D1AE-422F-9D26-F1824EAB389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60" y="3336387"/>
            <a:ext cx="403987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033B-FF77-417B-A7FA-D7382C17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4000" b="1" dirty="0">
                <a:solidFill>
                  <a:srgbClr val="002060"/>
                </a:solidFill>
                <a:cs typeface="Calibri"/>
              </a:rPr>
              <a:t>Op</a:t>
            </a:r>
            <a:r>
              <a:rPr lang="hr-HR" sz="4000" b="1" dirty="0" err="1">
                <a:solidFill>
                  <a:srgbClr val="002060"/>
                </a:solidFill>
                <a:cs typeface="Calibri"/>
              </a:rPr>
              <a:t>št</a:t>
            </a:r>
            <a:r>
              <a:rPr lang="ta-IN" sz="4000" b="1" dirty="0">
                <a:solidFill>
                  <a:srgbClr val="002060"/>
                </a:solidFill>
                <a:cs typeface="Calibri"/>
              </a:rPr>
              <a:t>i podaci o projektu</a:t>
            </a:r>
            <a:endParaRPr lang="hr-HR" sz="40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8F66410-CDE5-4EE7-9162-0A722DA18C20}"/>
              </a:ext>
            </a:extLst>
          </p:cNvPr>
          <p:cNvGraphicFramePr>
            <a:graphicFrameLocks noGrp="1"/>
          </p:cNvGraphicFramePr>
          <p:nvPr/>
        </p:nvGraphicFramePr>
        <p:xfrm>
          <a:off x="312516" y="1461923"/>
          <a:ext cx="11620983" cy="493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01">
                  <a:extLst>
                    <a:ext uri="{9D8B030D-6E8A-4147-A177-3AD203B41FA5}">
                      <a16:colId xmlns:a16="http://schemas.microsoft.com/office/drawing/2014/main" val="2400922722"/>
                    </a:ext>
                  </a:extLst>
                </a:gridCol>
                <a:gridCol w="9266382">
                  <a:extLst>
                    <a:ext uri="{9D8B030D-6E8A-4147-A177-3AD203B41FA5}">
                      <a16:colId xmlns:a16="http://schemas.microsoft.com/office/drawing/2014/main" val="2654516774"/>
                    </a:ext>
                  </a:extLst>
                </a:gridCol>
              </a:tblGrid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Program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IPA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II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</a:t>
                      </a:r>
                      <a:r>
                        <a:rPr lang="mr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S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ektorski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operativni program za zapošljavanje, </a:t>
                      </a:r>
                      <a:r>
                        <a:rPr lang="sr-Cyrl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obrazovanje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i socijalnu politiku 2015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-2017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Crne</a:t>
                      </a:r>
                      <a:r>
                        <a:rPr lang="ta-IN" sz="2200" b="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b="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194164"/>
                  </a:ext>
                </a:extLst>
              </a:tr>
              <a:tr h="695123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Naziv Projekta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Integracija ključnih kompetencija u obrazovni sistem Crne</a:t>
                      </a:r>
                      <a:r>
                        <a:rPr lang="ta-IN" sz="220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660376"/>
                  </a:ext>
                </a:extLst>
              </a:tr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Ugovorni organ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Ministarstvo finansija Crne Gore, Direktorat za finan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iranje i ugovaranje sredstava EU pomoći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18609"/>
                  </a:ext>
                </a:extLst>
              </a:tr>
              <a:tr h="1008575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Institucije</a:t>
                      </a:r>
                      <a:r>
                        <a:rPr lang="ta-IN" sz="2200" b="1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korisnice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Ministartsvo prosvjete </a:t>
                      </a:r>
                      <a:r>
                        <a:rPr lang="mr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glavni korisnik</a:t>
                      </a:r>
                    </a:p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Zavod za školstvo; Ispitni centar; Univerzitet Crne Gore, Prirodno-matematički fakultet;</a:t>
                      </a:r>
                      <a:r>
                        <a:rPr lang="ta-IN" sz="220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VET centar; osnovne i srednje škole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817779"/>
                  </a:ext>
                </a:extLst>
              </a:tr>
              <a:tr h="4002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Period provedbe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D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vije godine (30.8.2019. </a:t>
                      </a:r>
                      <a:r>
                        <a:rPr lang="mr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29.8.2021.)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466319"/>
                  </a:ext>
                </a:extLst>
              </a:tr>
              <a:tr h="400228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Ukupan budžet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939,779.70 </a:t>
                      </a:r>
                      <a:r>
                        <a:rPr lang="pt-BR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€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195711"/>
                  </a:ext>
                </a:extLst>
              </a:tr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Program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IPA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II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</a:t>
                      </a:r>
                      <a:r>
                        <a:rPr lang="mr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S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ektorski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operativni program za zapošljavanje, 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obrazovanje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i socijalnu politiku 2015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-2017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Crne</a:t>
                      </a:r>
                      <a:r>
                        <a:rPr lang="ta-IN" sz="2200" b="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b="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50564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2901C-A976-4DB5-9388-C291CA5E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85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(3)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28297"/>
            <a:ext cx="5491732" cy="10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5. Tehnološki je inovativno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2" y="1683271"/>
            <a:ext cx="5149368" cy="71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/>
              <a:t>6. Događa se i u školi i izvan nje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800" b="1" dirty="0"/>
          </a:p>
        </p:txBody>
      </p:sp>
      <p:pic>
        <p:nvPicPr>
          <p:cNvPr id="8" name="Picture 7" descr="6 ways to improve collaboration in the workplace">
            <a:extLst>
              <a:ext uri="{FF2B5EF4-FFF2-40B4-BE49-F238E27FC236}">
                <a16:creationId xmlns:a16="http://schemas.microsoft.com/office/drawing/2014/main" id="{A8071221-22AF-462C-89E0-E477FA279B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9" y="2789913"/>
            <a:ext cx="4534817" cy="329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AB41C-8290-4535-B2E4-C15BC2D222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8391" y="2396480"/>
            <a:ext cx="4453715" cy="30442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C8970-9AB0-414B-812F-24676D00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9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(3)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70827"/>
            <a:ext cx="5491732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7. Ostvaruje se u suradnji s lokalnom  </a:t>
            </a:r>
          </a:p>
          <a:p>
            <a:pPr>
              <a:lnSpc>
                <a:spcPct val="107000"/>
              </a:lnSpc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   zajednicom</a:t>
            </a: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1" y="1683271"/>
            <a:ext cx="517946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/>
              <a:t>8. Uključuje upravljanje socijalnim i </a:t>
            </a:r>
          </a:p>
          <a:p>
            <a:pPr>
              <a:lnSpc>
                <a:spcPct val="107000"/>
              </a:lnSpc>
            </a:pPr>
            <a:r>
              <a:rPr lang="hr-HR" sz="2400" dirty="0"/>
              <a:t>     emocionalnim aspektom učenja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37EAC-CBED-4BC0-9F3D-D2C8BF70CD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1874" y="3074071"/>
            <a:ext cx="5760720" cy="324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C3C06-CD69-483B-8639-EADB43174CD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71802" y="2667067"/>
            <a:ext cx="5760720" cy="32404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5B25-267F-4A26-B345-C54372CB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Koncept </a:t>
            </a:r>
            <a:r>
              <a:rPr lang="hr-HR" sz="3600" b="1" dirty="0" err="1">
                <a:solidFill>
                  <a:srgbClr val="002060"/>
                </a:solidFill>
              </a:rPr>
              <a:t>podržavajućeg</a:t>
            </a:r>
            <a:r>
              <a:rPr lang="hr-HR" sz="3600" b="1" dirty="0">
                <a:solidFill>
                  <a:srgbClr val="002060"/>
                </a:solidFill>
              </a:rPr>
              <a:t> okruženja za nastavu koje razvija ključne kompetencije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353569" y="2249213"/>
            <a:ext cx="1166774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sz="2800" dirty="0"/>
              <a:t>Prostorije gdje su nastavnici prisiljeni fokusirati se na učenje učenika, a gdje je teže da poučavaju:</a:t>
            </a: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table - ali ima </a:t>
            </a:r>
            <a:r>
              <a:rPr lang="hr-HR" sz="2800" b="1" dirty="0"/>
              <a:t>mnogo prostora za rad u grupama</a:t>
            </a:r>
            <a:r>
              <a:rPr lang="hr-HR" sz="2800" dirty="0"/>
              <a:t>                       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projektora - ali ima </a:t>
            </a:r>
            <a:r>
              <a:rPr lang="hr-HR" sz="2800" b="1" dirty="0"/>
              <a:t>mnogo mogućnosti za učenje</a:t>
            </a:r>
            <a:r>
              <a:rPr lang="hr-HR" sz="2800" dirty="0"/>
              <a:t>                              </a:t>
            </a: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flipchart tabli - ali ima </a:t>
            </a:r>
            <a:r>
              <a:rPr lang="hr-HR" sz="2800" b="1" dirty="0"/>
              <a:t>mnogo računarske opreme</a:t>
            </a:r>
            <a:endParaRPr lang="en-GB" sz="28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pravih stolova - ali dostupno je </a:t>
            </a:r>
            <a:r>
              <a:rPr lang="hr-HR" sz="2800" b="1" dirty="0"/>
              <a:t>mnogo materijala i različitih izvora informacija                        </a:t>
            </a:r>
            <a:endParaRPr lang="en-GB" sz="2800" b="1" dirty="0"/>
          </a:p>
          <a:p>
            <a:endParaRPr lang="sr-Latn-ME" sz="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A1034-A81C-47E9-BF33-F4BAC5CB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  <a:latin typeface="+mn-lt"/>
              </a:rPr>
              <a:t>Primjeri organizacije okruženja za učenje – </a:t>
            </a:r>
          </a:p>
          <a:p>
            <a:pPr algn="l"/>
            <a:r>
              <a:rPr lang="hr-HR" sz="3600" b="1" dirty="0">
                <a:solidFill>
                  <a:srgbClr val="002060"/>
                </a:solidFill>
                <a:latin typeface="+mn-lt"/>
              </a:rPr>
              <a:t>Otvoreni centri učenja u Danskoj</a:t>
            </a:r>
          </a:p>
        </p:txBody>
      </p:sp>
      <p:pic>
        <p:nvPicPr>
          <p:cNvPr id="4" name="Picture 3" descr="D:\maja\Etf seminari\Danska 26.8-1.9\Slike 27.8\Picture 105.jpg">
            <a:extLst>
              <a:ext uri="{FF2B5EF4-FFF2-40B4-BE49-F238E27FC236}">
                <a16:creationId xmlns:a16="http://schemas.microsoft.com/office/drawing/2014/main" id="{7B657590-8B08-4159-A50C-C5C86193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80" y="1610869"/>
            <a:ext cx="3870252" cy="29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85506-6EDB-4174-A472-9B3934A8B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23" y="4123661"/>
            <a:ext cx="3934933" cy="2623289"/>
          </a:xfrm>
          <a:prstGeom prst="rect">
            <a:avLst/>
          </a:prstGeom>
        </p:spPr>
      </p:pic>
      <p:pic>
        <p:nvPicPr>
          <p:cNvPr id="6" name="Picture 2" descr="E:\DK study visit Maja\DSC02574.JPG">
            <a:extLst>
              <a:ext uri="{FF2B5EF4-FFF2-40B4-BE49-F238E27FC236}">
                <a16:creationId xmlns:a16="http://schemas.microsoft.com/office/drawing/2014/main" id="{6EC74B57-8C28-49E9-BE47-419DACFC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936" y="4014962"/>
            <a:ext cx="3870252" cy="2579588"/>
          </a:xfrm>
          <a:prstGeom prst="rect">
            <a:avLst/>
          </a:prstGeom>
        </p:spPr>
      </p:pic>
      <p:pic>
        <p:nvPicPr>
          <p:cNvPr id="8" name="Picture 2" descr="D:\maja\Etf seminari\Danska 26.8-1.9\Slike 27.8\Picture 122.jpg">
            <a:extLst>
              <a:ext uri="{FF2B5EF4-FFF2-40B4-BE49-F238E27FC236}">
                <a16:creationId xmlns:a16="http://schemas.microsoft.com/office/drawing/2014/main" id="{82EA9AA2-3E7C-4C0A-BEC3-1EAA7027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812" y="2239386"/>
            <a:ext cx="4232026" cy="28207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E1DFD-A041-4A19-8FEB-B20E1A8B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5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954" y="1092867"/>
            <a:ext cx="11910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Principi vrednovanja i ocjenjivanja razvoja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18869" y="1927012"/>
            <a:ext cx="104667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je vrlo </a:t>
            </a:r>
            <a:r>
              <a:rPr lang="hr-HR" altLang="en-US" sz="2800" b="1" dirty="0"/>
              <a:t>važna dimenzija procesa učenja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ključnih kompetencija bi trebalo koristiti </a:t>
            </a:r>
            <a:r>
              <a:rPr lang="hr-HR" altLang="en-US" sz="2800" b="1" dirty="0"/>
              <a:t>široki spektar različitih metoda</a:t>
            </a:r>
            <a:r>
              <a:rPr lang="hr-HR" altLang="en-US" sz="2800" dirty="0"/>
              <a:t>, a posebno je primjenjivo </a:t>
            </a:r>
            <a:r>
              <a:rPr lang="hr-HR" altLang="en-US" sz="2800" b="1" dirty="0"/>
              <a:t>formativno vrednovanje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ključnih kompetencija bi trebalo predstavljati </a:t>
            </a:r>
            <a:r>
              <a:rPr lang="hr-HR" altLang="en-US" sz="2800" b="1" dirty="0"/>
              <a:t>proces regulisanja</a:t>
            </a:r>
            <a:r>
              <a:rPr lang="hr-HR" altLang="en-US" sz="2800" dirty="0"/>
              <a:t> koji treba </a:t>
            </a:r>
            <a:r>
              <a:rPr lang="hr-HR" altLang="en-US" sz="2800" b="1" dirty="0"/>
              <a:t>obavijestiti </a:t>
            </a:r>
            <a:r>
              <a:rPr lang="hr-HR" altLang="en-US" sz="2800" b="1"/>
              <a:t>nastavnike kakav </a:t>
            </a:r>
            <a:r>
              <a:rPr lang="hr-HR" altLang="en-US" sz="2800" b="1" dirty="0"/>
              <a:t>je kvalitet  aktivnosti </a:t>
            </a:r>
            <a:r>
              <a:rPr lang="hr-HR" altLang="en-US" sz="2800" dirty="0"/>
              <a:t>i pomoći </a:t>
            </a:r>
            <a:r>
              <a:rPr lang="hr-HR" altLang="en-US" sz="2800" b="1" dirty="0"/>
              <a:t>učenicima da tačno ocijene svoje vlastito izvođenje</a:t>
            </a:r>
            <a:r>
              <a:rPr lang="hr-HR" altLang="en-US" sz="2800" dirty="0"/>
              <a:t> te stalno rade na njegovom unapređivanju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Ocjenjivanje se </a:t>
            </a:r>
            <a:r>
              <a:rPr lang="hr-HR" altLang="en-US" sz="2800" b="1" dirty="0"/>
              <a:t>temelji na ishodima učenja za ključne kompetencije </a:t>
            </a:r>
            <a:r>
              <a:rPr lang="hr-HR" altLang="en-US" sz="2800" dirty="0"/>
              <a:t>i usmjereno je prema konačnim postignućima učenika na kraju određenog ciklusa obrazovanja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B03052-55CF-49B0-8259-9C4C5854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848319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Formativno vrednovanje i </a:t>
            </a:r>
            <a:r>
              <a:rPr lang="hr-HR" sz="3600" b="1" dirty="0" err="1">
                <a:solidFill>
                  <a:srgbClr val="002060"/>
                </a:solidFill>
              </a:rPr>
              <a:t>samovrednovanja</a:t>
            </a:r>
            <a:r>
              <a:rPr lang="hr-HR" sz="3600" b="1" dirty="0">
                <a:solidFill>
                  <a:srgbClr val="002060"/>
                </a:solidFill>
              </a:rPr>
              <a:t> – dominantan način vrednovanja pri razvoju ključnih kompetencija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397720" y="1826166"/>
            <a:ext cx="10551741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Formativno vrednovanje je </a:t>
            </a:r>
            <a:r>
              <a:rPr lang="hr-HR" altLang="en-US" sz="2800" b="1" dirty="0"/>
              <a:t>vrednovanje za učenje</a:t>
            </a:r>
            <a:endParaRPr lang="hr-HR" altLang="en-US" sz="800" dirty="0"/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800" dirty="0"/>
              <a:t>Formativno vrednovanje </a:t>
            </a:r>
            <a:r>
              <a:rPr lang="sr-Latn-ME" sz="2800" b="1" dirty="0"/>
              <a:t>ne rezultira ocjenom</a:t>
            </a:r>
            <a:endParaRPr lang="hr-HR" altLang="en-US" sz="800" dirty="0"/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800" dirty="0"/>
              <a:t>Formativno vrednovanje je vrednovanje učeničkih postignuća koje se odvija za vrijeme učenja i podučavanja radi informacija: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o učeničkom napredovanju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</a:t>
            </a:r>
            <a:r>
              <a:rPr lang="sr-Latn-ME" sz="2400" dirty="0" err="1"/>
              <a:t>unapređivanje</a:t>
            </a:r>
            <a:r>
              <a:rPr lang="sr-Latn-ME" sz="2400" dirty="0"/>
              <a:t> budućeg učenja i podučavanja,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kao podsticanja učeničkih refleksija o učenju,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utvrđivanje manjkavosti u učenju i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planiranje budućeg učenja i podučavanja.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r-HR" sz="1800" dirty="0">
              <a:latin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Roboto"/>
              </a:rPr>
              <a:t>The Key Principles of Assessing Key Competences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1800" b="1" dirty="0">
                <a:solidFill>
                  <a:srgbClr val="002060"/>
                </a:solidFill>
                <a:hlinkClick r:id="rId4"/>
              </a:rPr>
              <a:t>https://www.youtube.com/watch?v=wp18VzbsgcU</a:t>
            </a:r>
            <a:r>
              <a:rPr lang="hr-HR" sz="1800" b="1" dirty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Roboto"/>
              </a:rPr>
              <a:t>Good Practice in Assessing Key Competences</a:t>
            </a:r>
            <a:endParaRPr lang="hr-HR" sz="1800" dirty="0">
              <a:latin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https://www.youtube.com/watch?v=P-xj3LWkgjc</a:t>
            </a:r>
            <a:endParaRPr lang="hr-HR" sz="18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r-HR" sz="1800" b="1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1026" name="Picture 2" descr="Drugi savjetnički posjet">
            <a:extLst>
              <a:ext uri="{FF2B5EF4-FFF2-40B4-BE49-F238E27FC236}">
                <a16:creationId xmlns:a16="http://schemas.microsoft.com/office/drawing/2014/main" id="{49010669-FB09-4A72-A909-3867C6A3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5" y="4403974"/>
            <a:ext cx="3976910" cy="21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48CEB-218D-4602-9B52-156A6D63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1013805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integrisane nastave kroz više predmeta (1)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</a:t>
            </a:r>
            <a:r>
              <a:rPr lang="hr-HR" sz="3200" b="1" dirty="0" err="1">
                <a:solidFill>
                  <a:srgbClr val="002060"/>
                </a:solidFill>
              </a:rPr>
              <a:t>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844029"/>
            <a:ext cx="11535508" cy="25134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Maternji jezik</a:t>
            </a:r>
            <a:r>
              <a:rPr lang="hr-HR" altLang="en-US" sz="2800" b="1" dirty="0"/>
              <a:t>:</a:t>
            </a:r>
            <a:r>
              <a:rPr lang="hr-HR" altLang="en-US" sz="2800" dirty="0"/>
              <a:t> V. Šekspir– život i stvaralaštvo</a:t>
            </a:r>
            <a:endParaRPr lang="hr-HR" altLang="en-US" sz="2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Istorija</a:t>
            </a:r>
            <a:r>
              <a:rPr lang="hr-HR" altLang="en-US" sz="2800" b="1" dirty="0"/>
              <a:t>: </a:t>
            </a:r>
            <a:r>
              <a:rPr lang="hr-HR" altLang="en-US" sz="2800" dirty="0"/>
              <a:t>Engleska u doba Elizabete II</a:t>
            </a:r>
            <a:endParaRPr lang="hr-HR" altLang="en-US" sz="2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Geografija</a:t>
            </a:r>
            <a:r>
              <a:rPr lang="hr-HR" altLang="en-US" sz="2800" b="1" dirty="0"/>
              <a:t>: </a:t>
            </a:r>
            <a:r>
              <a:rPr lang="hr-HR" altLang="en-US" sz="2800" dirty="0"/>
              <a:t>geografski položaj, klima Engleske i geografska otkrića u 16. vijeku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Etika:</a:t>
            </a:r>
            <a:r>
              <a:rPr lang="hr-HR" altLang="en-US" sz="2800" dirty="0"/>
              <a:t> običaji i religija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STEM predmeti</a:t>
            </a:r>
            <a:r>
              <a:rPr lang="hr-HR" altLang="en-US" sz="2800" b="1" dirty="0"/>
              <a:t>: </a:t>
            </a:r>
            <a:r>
              <a:rPr lang="hr-HR" altLang="en-US" sz="2800" dirty="0"/>
              <a:t>naučna otkrića u 16. vijeku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2800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2800" dirty="0"/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9223B-E475-4540-9037-C9F306D4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928744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integrisane nastave kroz više predmeta (2)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562676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Aktivnosti nastavnika:</a:t>
            </a:r>
            <a:r>
              <a:rPr lang="hr-HR" altLang="en-US" sz="2800" b="1" dirty="0"/>
              <a:t> </a:t>
            </a:r>
            <a:r>
              <a:rPr lang="hr-HR" altLang="en-US" sz="2800" dirty="0"/>
              <a:t>organizuje i priprema izradu nastavne jedinice kroz timski rad s kolegama, priprema učenike za istraživački rad, priprema potrebne materijale, pruža podršku pri grupnom radu učenika, prati, analizira i procjenjuje učenički rad, samoprocjenjuje svoj rad itd.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Aktivnosti učenika</a:t>
            </a:r>
            <a:r>
              <a:rPr lang="hr-HR" altLang="en-US" sz="2800" b="1" dirty="0"/>
              <a:t>: </a:t>
            </a:r>
            <a:r>
              <a:rPr lang="hr-HR" altLang="en-US" sz="2800" dirty="0"/>
              <a:t>uočava i definiše probleme i zadatke, radi samostalno ili u grupi, istražuje, donosi zaključke i argumentuje ih, samoprocjenjuje svoj rad i rezultate itd.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800" dirty="0"/>
          </a:p>
          <a:p>
            <a:pPr algn="l">
              <a:spcBef>
                <a:spcPts val="700"/>
              </a:spcBef>
              <a:buSzPts val="2600"/>
            </a:pPr>
            <a:r>
              <a:rPr lang="hr-HR" altLang="en-US" sz="2800" b="1" u="sng" dirty="0"/>
              <a:t>Strategije učenja</a:t>
            </a:r>
            <a:r>
              <a:rPr lang="hr-HR" altLang="en-US" sz="2800" b="1" dirty="0"/>
              <a:t>:</a:t>
            </a:r>
            <a:r>
              <a:rPr lang="hr-HR" altLang="en-US" sz="2800" dirty="0"/>
              <a:t> izrada projekta, istraživačka nastava, interaktivna nastava i učenje, prezentovanje</a:t>
            </a:r>
            <a:endParaRPr lang="hr-HR" altLang="en-US" sz="2800" u="sng" dirty="0"/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42DC4-4266-4109-BC1E-40293F8A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870129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</a:t>
            </a:r>
            <a:r>
              <a:rPr lang="hr-HR" sz="3200" b="1" dirty="0" err="1">
                <a:solidFill>
                  <a:srgbClr val="002060"/>
                </a:solidFill>
              </a:rPr>
              <a:t>integrisane</a:t>
            </a:r>
            <a:r>
              <a:rPr lang="hr-HR" sz="3200" b="1" dirty="0">
                <a:solidFill>
                  <a:srgbClr val="002060"/>
                </a:solidFill>
              </a:rPr>
              <a:t> nastave kroz više predmeta (3)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316493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u="sng" dirty="0"/>
              <a:t>Razvoj ključnih kompetencija: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a-IN" sz="2800" dirty="0"/>
              <a:t>K</a:t>
            </a:r>
            <a:r>
              <a:rPr lang="en-US" sz="2800" dirty="0" err="1"/>
              <a:t>ompetencija</a:t>
            </a:r>
            <a:r>
              <a:rPr lang="en-US" sz="2800" dirty="0"/>
              <a:t> </a:t>
            </a:r>
            <a:r>
              <a:rPr lang="en-US" sz="2800" b="1" dirty="0" err="1"/>
              <a:t>pismenost</a:t>
            </a:r>
            <a:r>
              <a:rPr lang="hr-HR" sz="2800" dirty="0"/>
              <a:t>i</a:t>
            </a:r>
            <a:r>
              <a:rPr lang="hr-HR" altLang="en-US" sz="2800" dirty="0"/>
              <a:t> - npr. razumijevanje pročitanog,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a-IN" sz="2800" dirty="0"/>
              <a:t>K</a:t>
            </a:r>
            <a:r>
              <a:rPr lang="en-US" sz="2800" dirty="0" err="1"/>
              <a:t>ompetencija</a:t>
            </a:r>
            <a:r>
              <a:rPr lang="en-US" sz="2800" dirty="0"/>
              <a:t> </a:t>
            </a:r>
            <a:r>
              <a:rPr lang="en-US" sz="2800" b="1" dirty="0" err="1"/>
              <a:t>višejezičnost</a:t>
            </a:r>
            <a:r>
              <a:rPr lang="en-US" sz="2800" dirty="0" err="1"/>
              <a:t>i</a:t>
            </a:r>
            <a:r>
              <a:rPr lang="hr-HR" sz="2800" dirty="0"/>
              <a:t> - </a:t>
            </a:r>
            <a:r>
              <a:rPr lang="hr-HR" altLang="en-US" sz="2800" dirty="0"/>
              <a:t>npr. pronalaženje i čitanje s razumijevanjem teksta na engleskom jeziku,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 err="1"/>
              <a:t>Matematička</a:t>
            </a:r>
            <a:r>
              <a:rPr lang="en-US" sz="2800" dirty="0"/>
              <a:t> </a:t>
            </a:r>
            <a:r>
              <a:rPr lang="en-US" sz="2800" dirty="0" err="1"/>
              <a:t>kompetencij</a:t>
            </a:r>
            <a:r>
              <a:rPr lang="hr-HR" sz="28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en-US" sz="2800" dirty="0"/>
              <a:t> u </a:t>
            </a:r>
            <a:r>
              <a:rPr lang="sr-Latn-ME" sz="2800" b="1" dirty="0"/>
              <a:t>nauci</a:t>
            </a:r>
            <a:r>
              <a:rPr lang="en-US" sz="2800" b="1" dirty="0"/>
              <a:t>, </a:t>
            </a:r>
            <a:r>
              <a:rPr lang="en-US" sz="2800" b="1" dirty="0" err="1"/>
              <a:t>tehnologiji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inženjerstvu</a:t>
            </a:r>
            <a:r>
              <a:rPr lang="ta-IN" sz="2800" b="1" dirty="0"/>
              <a:t> </a:t>
            </a:r>
            <a:r>
              <a:rPr lang="ta-IN" sz="2800" dirty="0"/>
              <a:t>(STEM)</a:t>
            </a:r>
            <a:r>
              <a:rPr lang="hr-HR" sz="2800" dirty="0"/>
              <a:t> – npr. proučavanje i objašnjavanje naučnih otkrića iz zadanog perioda i njihovo povezivanje s kontekstom u kojem su nastala,</a:t>
            </a:r>
            <a:endParaRPr lang="en-GB" sz="2800" dirty="0"/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 err="1"/>
              <a:t>Digitalna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hr-HR" sz="2800" dirty="0"/>
              <a:t> – npr. </a:t>
            </a:r>
            <a:r>
              <a:rPr lang="hr-HR" altLang="en-US" sz="2800" dirty="0"/>
              <a:t>pretraživanje digitalnih izvora i pronalaženje relevantnih informacija, izrada digitalnih sadržaja</a:t>
            </a:r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8706F-B029-4270-B96D-A54738C4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881852"/>
            <a:ext cx="11758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</a:t>
            </a:r>
            <a:r>
              <a:rPr lang="hr-HR" sz="3200" b="1" dirty="0" err="1">
                <a:solidFill>
                  <a:srgbClr val="002060"/>
                </a:solidFill>
              </a:rPr>
              <a:t>integrisane</a:t>
            </a:r>
            <a:r>
              <a:rPr lang="hr-HR" sz="3200" b="1" dirty="0">
                <a:solidFill>
                  <a:srgbClr val="002060"/>
                </a:solidFill>
              </a:rPr>
              <a:t> nastave kroz više predmeta (4)</a:t>
            </a: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164094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u="sng" dirty="0"/>
              <a:t>Razvoj ključnih kompetencija: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600" b="1" dirty="0"/>
              <a:t>Lična 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socijalna</a:t>
            </a:r>
            <a:r>
              <a:rPr lang="en-US" sz="2600" b="1" dirty="0"/>
              <a:t> </a:t>
            </a: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uč</a:t>
            </a:r>
            <a:r>
              <a:rPr lang="hr-HR" sz="2600" b="1" dirty="0" err="1"/>
              <a:t>iti</a:t>
            </a:r>
            <a:r>
              <a:rPr lang="en-US" sz="2600" b="1" dirty="0"/>
              <a:t> </a:t>
            </a:r>
            <a:r>
              <a:rPr lang="en-US" sz="2600" b="1" dirty="0" err="1"/>
              <a:t>kako</a:t>
            </a:r>
            <a:r>
              <a:rPr lang="en-US" sz="2600" b="1" dirty="0"/>
              <a:t> </a:t>
            </a:r>
            <a:r>
              <a:rPr lang="en-US" sz="2600" b="1" dirty="0" err="1"/>
              <a:t>učiti</a:t>
            </a:r>
            <a:r>
              <a:rPr lang="hr-HR" sz="2600" b="1" dirty="0"/>
              <a:t> - </a:t>
            </a:r>
            <a:r>
              <a:rPr lang="hr-HR" altLang="en-US" sz="2600" dirty="0"/>
              <a:t>npr. otkrivanje i razvijanje </a:t>
            </a:r>
            <a:r>
              <a:rPr lang="hr-HR" altLang="en-US" sz="2600" dirty="0" err="1"/>
              <a:t>sopstvenog</a:t>
            </a:r>
            <a:r>
              <a:rPr lang="hr-HR" altLang="en-US" sz="2600" dirty="0"/>
              <a:t> stila učenja,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građanstva</a:t>
            </a:r>
            <a:r>
              <a:rPr lang="hr-HR" sz="2600" b="1" dirty="0"/>
              <a:t> </a:t>
            </a:r>
            <a:r>
              <a:rPr lang="hr-HR" sz="2600" dirty="0"/>
              <a:t>– npr.</a:t>
            </a:r>
            <a:r>
              <a:rPr lang="hr-HR" altLang="en-US" sz="2600" dirty="0"/>
              <a:t> razvijanje </a:t>
            </a:r>
            <a:r>
              <a:rPr lang="hr-HR" altLang="en-US" sz="2600" dirty="0" err="1"/>
              <a:t>sopstvenog</a:t>
            </a:r>
            <a:r>
              <a:rPr lang="hr-HR" altLang="en-US" sz="2600" dirty="0"/>
              <a:t> vrijednosnog sistema s obzirom na proučeno o stadiju razvoja društva u 16. vijeku u Engleskoj</a:t>
            </a:r>
            <a:endParaRPr lang="en-GB" sz="2600" dirty="0"/>
          </a:p>
          <a:p>
            <a:pPr marL="457200" indent="-457200"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P</a:t>
            </a:r>
            <a:r>
              <a:rPr lang="hr-HR" sz="2600" b="1" dirty="0" err="1"/>
              <a:t>re</a:t>
            </a:r>
            <a:r>
              <a:rPr lang="en-US" sz="2600" b="1" dirty="0" err="1"/>
              <a:t>duzetnička</a:t>
            </a:r>
            <a:r>
              <a:rPr lang="en-US" sz="2600" b="1" dirty="0"/>
              <a:t> </a:t>
            </a:r>
            <a:r>
              <a:rPr lang="en-US" sz="2600" dirty="0" err="1"/>
              <a:t>kompetencija</a:t>
            </a:r>
            <a:r>
              <a:rPr lang="hr-HR" sz="2600" dirty="0"/>
              <a:t> – npr. osmišljavanje originalnog timskog načina prikazivanja rezultata, osiguravanje potrebnih resursa i realizacija zamišljenog</a:t>
            </a:r>
            <a:endParaRPr lang="en-GB" sz="2600" dirty="0"/>
          </a:p>
          <a:p>
            <a:pPr marL="457200" indent="-457200"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kulturne</a:t>
            </a:r>
            <a:r>
              <a:rPr lang="en-US" sz="2600" b="1" dirty="0"/>
              <a:t> </a:t>
            </a:r>
            <a:r>
              <a:rPr lang="en-US" sz="2600" b="1" dirty="0" err="1"/>
              <a:t>svijesti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izražavanja</a:t>
            </a:r>
            <a:r>
              <a:rPr lang="hr-HR" sz="2600" b="1" dirty="0"/>
              <a:t> </a:t>
            </a:r>
            <a:r>
              <a:rPr lang="hr-HR" sz="2600" dirty="0"/>
              <a:t>–</a:t>
            </a:r>
            <a:r>
              <a:rPr lang="hr-HR" sz="2600" b="1" dirty="0"/>
              <a:t> </a:t>
            </a:r>
            <a:r>
              <a:rPr lang="hr-HR" sz="2600" dirty="0"/>
              <a:t>npr. Podizanje svijesti o uticaju književnosti, muzike i umjetnosti u 16. vijeku na njihov razvoj u modernom dobu</a:t>
            </a:r>
            <a:endParaRPr lang="en-GB" sz="2600" b="1" dirty="0"/>
          </a:p>
          <a:p>
            <a:pPr algn="l" fontAlgn="t">
              <a:lnSpc>
                <a:spcPct val="100000"/>
              </a:lnSpc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85D29-211B-4648-A368-6F76BB16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10128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</a:t>
            </a:r>
            <a:r>
              <a:rPr lang="ta-IN" sz="4000" b="1" dirty="0">
                <a:solidFill>
                  <a:srgbClr val="002060"/>
                </a:solidFill>
              </a:rPr>
              <a:t>omponen</a:t>
            </a:r>
            <a:r>
              <a:rPr lang="hr-HR" sz="4000" b="1" dirty="0">
                <a:solidFill>
                  <a:srgbClr val="002060"/>
                </a:solidFill>
              </a:rPr>
              <a:t>te </a:t>
            </a:r>
            <a:r>
              <a:rPr lang="ta-IN" sz="4000" b="1" dirty="0">
                <a:solidFill>
                  <a:srgbClr val="002060"/>
                </a:solidFill>
              </a:rPr>
              <a:t>Projekta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019196"/>
            <a:ext cx="111592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ME" sz="2800" dirty="0">
                <a:cs typeface="Calibri"/>
              </a:rPr>
              <a:t>Razvoj</a:t>
            </a:r>
            <a:r>
              <a:rPr lang="en-US" sz="2800" dirty="0">
                <a:cs typeface="Calibri"/>
              </a:rPr>
              <a:t> </a:t>
            </a:r>
            <a:r>
              <a:rPr lang="sr-Latn-ME" sz="2800" dirty="0">
                <a:cs typeface="Calibri"/>
              </a:rPr>
              <a:t>ključnih</a:t>
            </a:r>
            <a:r>
              <a:rPr lang="en-US" sz="2800" dirty="0">
                <a:cs typeface="Calibri"/>
              </a:rPr>
              <a:t> politika i okvirnih dokumenata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Razvoj kurikuluma </a:t>
            </a:r>
            <a:r>
              <a:rPr lang="mr-IN" sz="2800" dirty="0">
                <a:cs typeface="Calibri"/>
              </a:rPr>
              <a:t>–</a:t>
            </a:r>
            <a:r>
              <a:rPr lang="en-US" sz="2800" dirty="0">
                <a:cs typeface="Calibri"/>
              </a:rPr>
              <a:t> Izrada</a:t>
            </a:r>
            <a:r>
              <a:rPr lang="ta-IN" sz="28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i pregled obrazovnih programa, smjernica </a:t>
            </a:r>
            <a:r>
              <a:rPr lang="en-US" sz="2800" dirty="0" err="1">
                <a:cs typeface="Calibri"/>
              </a:rPr>
              <a:t>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kriterijuma</a:t>
            </a:r>
            <a:r>
              <a:rPr lang="en-US" sz="2800" dirty="0">
                <a:cs typeface="Calibri"/>
              </a:rPr>
              <a:t> ocjenjivanja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Obuka nastavnika (</a:t>
            </a:r>
            <a:r>
              <a:rPr lang="ta-IN" sz="2800" dirty="0">
                <a:cs typeface="Calibri"/>
              </a:rPr>
              <a:t>inicijaln</a:t>
            </a:r>
            <a:r>
              <a:rPr lang="hr-HR" sz="2800" dirty="0">
                <a:cs typeface="Calibri"/>
              </a:rPr>
              <a:t>o obrazovanje</a:t>
            </a:r>
            <a:r>
              <a:rPr lang="ta-IN" sz="2800" dirty="0">
                <a:cs typeface="Calibri"/>
              </a:rPr>
              <a:t> i kontinuirani profesionalni razvoj</a:t>
            </a:r>
            <a:r>
              <a:rPr lang="en-US" sz="2800" dirty="0">
                <a:cs typeface="Calibri"/>
              </a:rPr>
              <a:t>) </a:t>
            </a:r>
            <a:r>
              <a:rPr lang="hr-HR" sz="2800" dirty="0">
                <a:cs typeface="Calibri"/>
              </a:rPr>
              <a:t>za</a:t>
            </a:r>
            <a:r>
              <a:rPr lang="ta-IN" sz="2800" dirty="0">
                <a:cs typeface="Calibri"/>
              </a:rPr>
              <a:t> </a:t>
            </a:r>
            <a:r>
              <a:rPr lang="hr-HR" sz="2800" dirty="0">
                <a:cs typeface="Calibri"/>
              </a:rPr>
              <a:t>obrazovanje za </a:t>
            </a:r>
            <a:r>
              <a:rPr lang="en-US" sz="2800" dirty="0">
                <a:cs typeface="Calibri"/>
              </a:rPr>
              <a:t>ključn</a:t>
            </a:r>
            <a:r>
              <a:rPr lang="hr-HR" sz="2800" dirty="0">
                <a:cs typeface="Calibri"/>
              </a:rPr>
              <a:t>e </a:t>
            </a:r>
            <a:r>
              <a:rPr lang="en-US" sz="2800" dirty="0">
                <a:cs typeface="Calibri"/>
              </a:rPr>
              <a:t>kompetenci</a:t>
            </a:r>
            <a:r>
              <a:rPr lang="hr-HR" sz="2800" dirty="0">
                <a:cs typeface="Calibri"/>
              </a:rPr>
              <a:t>je </a:t>
            </a:r>
            <a:r>
              <a:rPr lang="en-US" sz="2800" dirty="0">
                <a:cs typeface="Calibri"/>
              </a:rPr>
              <a:t> STEM</a:t>
            </a:r>
            <a:r>
              <a:rPr lang="ta-IN" sz="2800" dirty="0">
                <a:cs typeface="Calibri"/>
              </a:rPr>
              <a:t>-u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cs typeface="Calibri"/>
              </a:rPr>
              <a:t>Osiguranje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kvaliteta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Analiza ulaz</a:t>
            </a:r>
            <a:r>
              <a:rPr lang="ta-IN" sz="2800" dirty="0">
                <a:cs typeface="Calibri"/>
              </a:rPr>
              <a:t>nih parametara</a:t>
            </a:r>
            <a:r>
              <a:rPr lang="en-US" sz="2800" dirty="0">
                <a:cs typeface="Calibri"/>
              </a:rPr>
              <a:t>, procesa i izlaza</a:t>
            </a:r>
            <a:r>
              <a:rPr lang="ta-IN" sz="2800" dirty="0">
                <a:cs typeface="Calibri"/>
              </a:rPr>
              <a:t> za </a:t>
            </a:r>
            <a:r>
              <a:rPr lang="en-US" sz="2800" dirty="0">
                <a:cs typeface="Calibri"/>
              </a:rPr>
              <a:t>STEM</a:t>
            </a:r>
            <a:endParaRPr lang="ta-IN" sz="2800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66619-EC91-40EA-AE56-62076763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64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1179566"/>
            <a:ext cx="117581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4000" b="1" dirty="0">
                <a:solidFill>
                  <a:srgbClr val="002060"/>
                </a:solidFill>
              </a:rPr>
              <a:t>Vježba 4</a:t>
            </a:r>
            <a:r>
              <a:rPr lang="hr-HR" sz="2800" b="1" dirty="0">
                <a:solidFill>
                  <a:srgbClr val="002060"/>
                </a:solidFill>
              </a:rPr>
              <a:t> 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823068" y="1685621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lnSpc>
                <a:spcPct val="100000"/>
              </a:lnSpc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Individualno promislite o mogućoj aktivnosti za integraciju ključnih kompetencija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u Vašu nastavu (redovna nastava, </a:t>
            </a:r>
            <a:r>
              <a:rPr lang="hr-HR" sz="28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integrisana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</a:t>
            </a:r>
            <a:r>
              <a:rPr lang="hr-HR" sz="28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međupredmetna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školski projekat, vannastavne aktivnosti, vanškolske aktivnosti …) –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10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Prodiskutujte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prijedloge u grupama 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po školama iz istog grada i pripremite predstavljanje -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15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Imenujte izvjestioca  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 grupnog rada za predstavljanje od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2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15C0C-4DC4-4DA1-95B3-657A2BCF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0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1041340"/>
            <a:ext cx="117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Zadatak do drugog dana obuke: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1791948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Proučiti detaljnije materijale s prvog dana obuke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Detaljno promisliti o mogućoj aktivnosti za integraciju ključnih kompetencija 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 nastavu Vaše škole (redovna nastava, </a:t>
            </a:r>
            <a:r>
              <a:rPr lang="hr-HR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integrisana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</a:t>
            </a:r>
            <a:r>
              <a:rPr lang="hr-HR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međupredmetna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školski projekat, vannastavne aktivnosti, vanškolske aktivnosti …)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Upoznati se s dijelom Godišnjeg plana škole vezanog za implementaciju ključnih kompetencija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(kontaktirati direktora i/ili članove školskog tima, koji su bili na obuci)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Razmijeniti ideje s kolegama iz Vaše škole koji su uključeni u ovu obuku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, dogovoriti različite aktivnosti od navedenih pod 2 i odabranu unijeti u svoj „Godišnji plan rada nastavnika”</a:t>
            </a:r>
            <a:endParaRPr lang="hr-HR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B48ED-B335-4709-99DD-A27D87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019" y="1079580"/>
            <a:ext cx="111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Preporuke za odabir aktivnosti  za koju ćete izrađivati pripremu: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02019" y="1855743"/>
            <a:ext cx="1186449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Svakako </a:t>
            </a:r>
            <a:r>
              <a:rPr lang="hr-HR" sz="2800" b="1" dirty="0"/>
              <a:t>odaberite aktivnost koja je povezana sa STEM </a:t>
            </a:r>
            <a:r>
              <a:rPr lang="hr-HR" sz="2800" dirty="0"/>
              <a:t>područjem učenja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Predlažemo da koliko je god moguće </a:t>
            </a:r>
            <a:r>
              <a:rPr lang="hr-HR" sz="2800" b="1" dirty="0"/>
              <a:t>naglasak </a:t>
            </a:r>
            <a:r>
              <a:rPr lang="hr-HR" sz="2800" dirty="0"/>
              <a:t>bude </a:t>
            </a:r>
            <a:r>
              <a:rPr lang="hr-HR" sz="2800" b="1" dirty="0"/>
              <a:t>na redovnoj nastavi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Ako odaberete </a:t>
            </a:r>
            <a:r>
              <a:rPr lang="hr-HR" sz="2800" b="1" dirty="0" err="1"/>
              <a:t>integrisanu</a:t>
            </a:r>
            <a:r>
              <a:rPr lang="hr-HR" sz="2800" b="1" dirty="0"/>
              <a:t> i </a:t>
            </a:r>
            <a:r>
              <a:rPr lang="hr-HR" sz="2800" b="1" dirty="0" err="1"/>
              <a:t>višepredmetnu</a:t>
            </a:r>
            <a:r>
              <a:rPr lang="hr-HR" sz="2800" b="1" dirty="0"/>
              <a:t> nastavu </a:t>
            </a:r>
            <a:r>
              <a:rPr lang="hr-HR" sz="2800" dirty="0"/>
              <a:t>po mogućnosti </a:t>
            </a:r>
            <a:r>
              <a:rPr lang="hr-HR" sz="2800" b="1" dirty="0"/>
              <a:t>povežite više predmeta od kojih neki mogu biti i izvan STEM</a:t>
            </a:r>
            <a:r>
              <a:rPr lang="hr-HR" sz="2800" dirty="0"/>
              <a:t> područja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Predložite razvoj </a:t>
            </a:r>
            <a:r>
              <a:rPr lang="hr-HR" sz="2800" b="1" dirty="0"/>
              <a:t>minimalno dvije ključne kompetencije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Planirajte </a:t>
            </a:r>
            <a:r>
              <a:rPr lang="hr-HR" sz="2800" b="1" dirty="0"/>
              <a:t>malo i ostvarivo</a:t>
            </a:r>
          </a:p>
          <a:p>
            <a:pPr algn="just"/>
            <a:endParaRPr lang="hr-H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>
                <a:solidFill>
                  <a:srgbClr val="002060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drugom danu obuke, razvijat ćete pripremu za aktivnost koju ste odabrali</a:t>
            </a:r>
          </a:p>
          <a:p>
            <a:pPr algn="just"/>
            <a:endParaRPr lang="hr-HR" sz="2800" dirty="0"/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98198-B174-41E1-872E-FEF9F3C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585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833" y="1392213"/>
            <a:ext cx="10568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rgbClr val="002060"/>
                </a:solidFill>
              </a:rPr>
              <a:t>Refleksija na prvi dan obuke, </a:t>
            </a:r>
          </a:p>
          <a:p>
            <a:pPr algn="ctr">
              <a:defRPr/>
            </a:pPr>
            <a:r>
              <a:rPr lang="hr-HR" sz="4000" b="1" dirty="0">
                <a:solidFill>
                  <a:srgbClr val="002060"/>
                </a:solidFill>
              </a:rPr>
              <a:t>popunjavanjem kratke evaluacijske ankete</a:t>
            </a: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r>
              <a:rPr lang="hr-HR" sz="4000" dirty="0">
                <a:solidFill>
                  <a:srgbClr val="002060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Radujemo se daljnjem radu i druženju s Vama!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FE848-39BF-4ADA-A77D-D0C5098C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101285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Komponenta </a:t>
            </a:r>
            <a:r>
              <a:rPr lang="ta-IN" sz="4000" b="1" dirty="0">
                <a:solidFill>
                  <a:srgbClr val="002060"/>
                </a:solidFill>
              </a:rPr>
              <a:t>3</a:t>
            </a:r>
            <a:r>
              <a:rPr lang="hr-HR" sz="4000" b="1" dirty="0">
                <a:solidFill>
                  <a:srgbClr val="002060"/>
                </a:solidFill>
              </a:rPr>
              <a:t> - </a:t>
            </a:r>
            <a:r>
              <a:rPr lang="en-US" sz="4000" b="1" dirty="0">
                <a:solidFill>
                  <a:srgbClr val="002060"/>
                </a:solidFill>
              </a:rPr>
              <a:t>Obuka nastavnika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94BB949-CE20-4BA0-ABB1-B1C9B306C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80965"/>
              </p:ext>
            </p:extLst>
          </p:nvPr>
        </p:nvGraphicFramePr>
        <p:xfrm>
          <a:off x="516368" y="1809171"/>
          <a:ext cx="10796675" cy="435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65">
                  <a:extLst>
                    <a:ext uri="{9D8B030D-6E8A-4147-A177-3AD203B41FA5}">
                      <a16:colId xmlns:a16="http://schemas.microsoft.com/office/drawing/2014/main" val="1245299275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3769204672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100177007"/>
                    </a:ext>
                  </a:extLst>
                </a:gridCol>
              </a:tblGrid>
              <a:tr h="1451265">
                <a:tc>
                  <a:txBody>
                    <a:bodyPr/>
                    <a:lstStyle/>
                    <a:p>
                      <a:r>
                        <a:rPr lang="ta-IN" sz="2500" b="0" dirty="0">
                          <a:latin typeface="Calibri"/>
                          <a:cs typeface="Calibri"/>
                        </a:rPr>
                        <a:t>3.1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0" dirty="0">
                          <a:latin typeface="+mn-lt"/>
                          <a:cs typeface="Calibri"/>
                        </a:rPr>
                        <a:t>Razvoj programa obuke nastavnika o ključnim kompetencijama na temelju novog strateškog okvira ključnih kompetencija, s posebnim naglaskom na STEM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500" b="0" dirty="0">
                          <a:latin typeface="Calibri"/>
                          <a:cs typeface="Calibri"/>
                        </a:rPr>
                        <a:t>2/2020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6/2020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961069"/>
                  </a:ext>
                </a:extLst>
              </a:tr>
              <a:tr h="1451265">
                <a:tc>
                  <a:txBody>
                    <a:bodyPr/>
                    <a:lstStyle/>
                    <a:p>
                      <a:r>
                        <a:rPr lang="ta-IN" sz="2500" dirty="0">
                          <a:latin typeface="Calibri"/>
                          <a:cs typeface="Calibri"/>
                        </a:rPr>
                        <a:t>3.2</a:t>
                      </a:r>
                      <a:endParaRPr lang="en-US" sz="25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+mn-lt"/>
                          <a:cs typeface="Calibri"/>
                        </a:rPr>
                        <a:t>Izvođenje programa obuke nastavnika o ključnim kompetencijama za 960 nastavnika STEM-a (32</a:t>
                      </a:r>
                      <a:r>
                        <a:rPr lang="hr-HR" sz="2500" dirty="0">
                          <a:latin typeface="+mn-lt"/>
                          <a:cs typeface="Calibri"/>
                        </a:rPr>
                        <a:t>-48</a:t>
                      </a:r>
                      <a:r>
                        <a:rPr lang="en-US" sz="2500" dirty="0">
                          <a:latin typeface="+mn-lt"/>
                          <a:cs typeface="Calibri"/>
                        </a:rPr>
                        <a:t> dvodnevna seminara)</a:t>
                      </a:r>
                      <a:r>
                        <a:rPr lang="ta-IN" sz="2500" b="1" dirty="0">
                          <a:solidFill>
                            <a:srgbClr val="800000"/>
                          </a:solidFill>
                          <a:latin typeface="+mn-lt"/>
                          <a:cs typeface="Calibri"/>
                        </a:rPr>
                        <a:t>*</a:t>
                      </a:r>
                      <a:endParaRPr lang="en-US" sz="25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500" b="0" dirty="0">
                          <a:latin typeface="Calibri"/>
                          <a:cs typeface="Calibri"/>
                        </a:rPr>
                        <a:t>7/2020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7/2021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134759"/>
                  </a:ext>
                </a:extLst>
              </a:tr>
              <a:tr h="1451265">
                <a:tc>
                  <a:txBody>
                    <a:bodyPr/>
                    <a:lstStyle/>
                    <a:p>
                      <a:r>
                        <a:rPr lang="ta-IN" sz="2500" dirty="0">
                          <a:latin typeface="Calibri"/>
                          <a:cs typeface="Calibri"/>
                        </a:rPr>
                        <a:t>3.3</a:t>
                      </a:r>
                      <a:endParaRPr lang="en-US" sz="25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+mn-lt"/>
                          <a:cs typeface="Calibri"/>
                        </a:rPr>
                        <a:t>Izvođenje programa obuke nastavnika za 900 nastavnika osnovne škole ISCED 1. za ključne kompetencije (30</a:t>
                      </a:r>
                      <a:r>
                        <a:rPr lang="hr-HR" sz="2500" dirty="0">
                          <a:latin typeface="+mn-lt"/>
                          <a:cs typeface="Calibri"/>
                        </a:rPr>
                        <a:t>-45</a:t>
                      </a:r>
                      <a:r>
                        <a:rPr lang="en-US" sz="2500" dirty="0">
                          <a:latin typeface="+mn-lt"/>
                          <a:cs typeface="Calibri"/>
                        </a:rPr>
                        <a:t> dvodnevnih seminara)</a:t>
                      </a:r>
                      <a:r>
                        <a:rPr lang="ta-IN" sz="2500" b="1" dirty="0">
                          <a:solidFill>
                            <a:srgbClr val="800000"/>
                          </a:solidFill>
                          <a:latin typeface="+mn-lt"/>
                          <a:cs typeface="Calibri"/>
                        </a:rPr>
                        <a:t>*</a:t>
                      </a:r>
                      <a:endParaRPr lang="en-US" sz="25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500" b="0" dirty="0">
                          <a:latin typeface="Calibri"/>
                          <a:cs typeface="Calibri"/>
                        </a:rPr>
                        <a:t>7/2020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7/2021</a:t>
                      </a:r>
                      <a:endParaRPr lang="en-US" sz="2500" b="0" dirty="0"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037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011ED-4DFF-45A3-9E7A-856477B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7" y="878858"/>
            <a:ext cx="1125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Osnovne informacije o obukama nastavnika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8CFF0-FB78-412C-99E4-C9EC1A53AF30}"/>
              </a:ext>
            </a:extLst>
          </p:cNvPr>
          <p:cNvSpPr txBox="1"/>
          <p:nvPr/>
        </p:nvSpPr>
        <p:spPr>
          <a:xfrm>
            <a:off x="336817" y="878858"/>
            <a:ext cx="1161871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endParaRPr lang="hr-HR" sz="1000" b="1" dirty="0"/>
          </a:p>
          <a:p>
            <a:r>
              <a:rPr lang="hr-HR" sz="2350" dirty="0"/>
              <a:t>1. Službeni naziv obuke: </a:t>
            </a:r>
            <a:r>
              <a:rPr lang="hr-HR" sz="2350" b="1" dirty="0"/>
              <a:t>Obrazovanje nastavnika za ključne kompetencije u osnovnom i </a:t>
            </a:r>
          </a:p>
          <a:p>
            <a:r>
              <a:rPr lang="hr-HR" sz="2350" b="1" dirty="0"/>
              <a:t>       srednjem obrazovanju</a:t>
            </a:r>
          </a:p>
          <a:p>
            <a:r>
              <a:rPr lang="hr-HR" sz="2350" dirty="0"/>
              <a:t>2.</a:t>
            </a:r>
            <a:r>
              <a:rPr lang="hr-HR" sz="2350" b="1" dirty="0"/>
              <a:t> </a:t>
            </a:r>
            <a:r>
              <a:rPr lang="hr-HR" sz="2350" dirty="0"/>
              <a:t>Oznaka akreditacije obuke u Katalogu obuka Zavoda za školstvo: </a:t>
            </a:r>
            <a:r>
              <a:rPr lang="hr-HR" sz="2350" b="1" dirty="0"/>
              <a:t>144</a:t>
            </a:r>
          </a:p>
          <a:p>
            <a:pPr algn="just"/>
            <a:r>
              <a:rPr lang="hr-HR" sz="2350" dirty="0"/>
              <a:t>3. Broj obuka: </a:t>
            </a:r>
            <a:r>
              <a:rPr lang="hr-HR" sz="2350" b="1" dirty="0"/>
              <a:t>93 i </a:t>
            </a:r>
            <a:r>
              <a:rPr lang="hr-HR" sz="2350" dirty="0"/>
              <a:t>broj polaznika po jednoj obuci: </a:t>
            </a:r>
            <a:r>
              <a:rPr lang="hr-HR" sz="2350" b="1" dirty="0"/>
              <a:t>20 </a:t>
            </a:r>
            <a:r>
              <a:rPr lang="hr-HR" sz="2350" dirty="0"/>
              <a:t>(u on-line okruženju prvi dan 100 </a:t>
            </a:r>
          </a:p>
          <a:p>
            <a:pPr algn="just"/>
            <a:r>
              <a:rPr lang="hr-HR" sz="2350" dirty="0"/>
              <a:t>    polaznika)</a:t>
            </a:r>
          </a:p>
          <a:p>
            <a:pPr algn="just"/>
            <a:r>
              <a:rPr lang="hr-HR" sz="2350" dirty="0"/>
              <a:t>4. Trajanje obuke po polazniku: </a:t>
            </a:r>
            <a:r>
              <a:rPr lang="hr-HR" sz="2350" b="1" dirty="0"/>
              <a:t>2 dana</a:t>
            </a:r>
          </a:p>
          <a:p>
            <a:pPr algn="just"/>
            <a:r>
              <a:rPr lang="hr-HR" sz="2350" dirty="0"/>
              <a:t>5. Ciljna grupa: </a:t>
            </a:r>
            <a:r>
              <a:rPr lang="hr-HR" sz="2350" b="1" dirty="0"/>
              <a:t>1860 nastavnika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r-HR" sz="2350" b="1" dirty="0"/>
              <a:t>900</a:t>
            </a:r>
            <a:r>
              <a:rPr lang="hr-HR" sz="2350" dirty="0"/>
              <a:t> nastavnika razredne nastave i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r-HR" sz="2350" b="1" dirty="0"/>
              <a:t>960</a:t>
            </a:r>
            <a:r>
              <a:rPr lang="hr-HR" sz="2350" dirty="0"/>
              <a:t> nastavnika STEM/MINT predmeta predmetne nastave u osnovnom i srednjem obrazovanju </a:t>
            </a:r>
          </a:p>
          <a:p>
            <a:pPr algn="just"/>
            <a:r>
              <a:rPr lang="hr-HR" sz="2350" dirty="0"/>
              <a:t>6. Vrijeme obuke:</a:t>
            </a:r>
            <a:r>
              <a:rPr lang="sr-Latn-ME" sz="2350" dirty="0"/>
              <a:t> </a:t>
            </a:r>
            <a:r>
              <a:rPr lang="sr-Latn-ME" sz="2350" b="1" dirty="0"/>
              <a:t>jun, početak jula, septembar </a:t>
            </a:r>
            <a:r>
              <a:rPr lang="sr-Latn-ME" sz="2350" dirty="0"/>
              <a:t>(2020), </a:t>
            </a:r>
            <a:r>
              <a:rPr lang="sr-Latn-ME" sz="2350" b="1" dirty="0"/>
              <a:t>januar </a:t>
            </a:r>
            <a:r>
              <a:rPr lang="sr-Latn-ME" sz="2350" dirty="0"/>
              <a:t>(2021), </a:t>
            </a:r>
            <a:r>
              <a:rPr lang="sr-Latn-ME" sz="2350" b="1" dirty="0"/>
              <a:t>vikendi (2020, 2021)</a:t>
            </a:r>
            <a:endParaRPr lang="hr-HR" sz="2350" b="1" dirty="0"/>
          </a:p>
          <a:p>
            <a:pPr algn="just"/>
            <a:r>
              <a:rPr lang="hr-HR" sz="2350" dirty="0"/>
              <a:t>7. Mjesta obuke: </a:t>
            </a:r>
            <a:r>
              <a:rPr lang="hr-HR" sz="2350" b="1" dirty="0"/>
              <a:t>različite lokacije </a:t>
            </a:r>
            <a:r>
              <a:rPr lang="sr-Latn-ME" sz="2350" dirty="0"/>
              <a:t>(regionalni pristup-južni, centralni i sjeverni dio Crne Gore) </a:t>
            </a:r>
          </a:p>
          <a:p>
            <a:r>
              <a:rPr lang="sr-Latn-ME" sz="2350" b="1" dirty="0"/>
              <a:t>    </a:t>
            </a:r>
            <a:r>
              <a:rPr lang="hr-HR" sz="2350" b="1" dirty="0"/>
              <a:t>u skladu s lokacijama škola iz kojih su odabrani nastavnici, polaznici obuke  s voditeljima </a:t>
            </a:r>
          </a:p>
          <a:p>
            <a:r>
              <a:rPr lang="hr-HR" sz="2350" b="1" dirty="0"/>
              <a:t>    prisutnim fizički ili on-line </a:t>
            </a:r>
            <a:r>
              <a:rPr lang="hr-HR" sz="2350" dirty="0"/>
              <a:t>(u skladu s epidemiološkim uputstvima)</a:t>
            </a:r>
            <a:endParaRPr lang="hr-HR" sz="235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D88AD-CE5D-4E2F-BB98-B806D8F7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5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775" y="952424"/>
            <a:ext cx="912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Očekivanja </a:t>
            </a:r>
            <a:r>
              <a:rPr lang="en-GB" sz="4000" b="1" dirty="0" err="1">
                <a:solidFill>
                  <a:srgbClr val="002060"/>
                </a:solidFill>
              </a:rPr>
              <a:t>učesnika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246185" y="1580667"/>
            <a:ext cx="9036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Koristeći mobilni telefon ili računar, otvorite Internet </a:t>
            </a:r>
            <a:r>
              <a:rPr lang="en-GB" sz="2800" dirty="0" err="1"/>
              <a:t>pr</a:t>
            </a:r>
            <a:r>
              <a:rPr lang="hr-HR" sz="2800" dirty="0" err="1"/>
              <a:t>etraživač</a:t>
            </a:r>
            <a:r>
              <a:rPr lang="hr-HR" sz="2800" dirty="0"/>
              <a:t> i upišite: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menti.com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zatraženu šifru:  </a:t>
            </a:r>
            <a:r>
              <a:rPr lang="hr-HR" sz="2800" b="1" dirty="0">
                <a:solidFill>
                  <a:srgbClr val="252B36"/>
                </a:solidFill>
                <a:latin typeface="MentiText"/>
              </a:rPr>
              <a:t>25 30 21 4</a:t>
            </a:r>
            <a:endParaRPr lang="hr-HR" sz="2800" b="1" i="0" dirty="0">
              <a:solidFill>
                <a:srgbClr val="252B36"/>
              </a:solidFill>
              <a:effectLst/>
              <a:latin typeface="MentiTex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upišite svoja tri očekivanja od obuke</a:t>
            </a:r>
            <a:r>
              <a:rPr lang="hr-HR" sz="2800" dirty="0"/>
              <a:t>* u jednoj do dvije riječi i stisnite </a:t>
            </a:r>
            <a:r>
              <a:rPr lang="hr-HR" sz="2800" dirty="0" err="1"/>
              <a:t>submit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stisnite ikonicu </a:t>
            </a:r>
            <a:r>
              <a:rPr lang="hr-HR" sz="2800" dirty="0" err="1"/>
              <a:t>next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upišite svoja tri očekivanja od cjelokupnog angažmana u sklopu projekta</a:t>
            </a:r>
            <a:r>
              <a:rPr lang="hr-HR" sz="2800" dirty="0"/>
              <a:t>* u jednoj do dvije riječi i stisnite </a:t>
            </a:r>
            <a:r>
              <a:rPr lang="hr-HR" sz="2800" dirty="0" err="1"/>
              <a:t>submit</a:t>
            </a:r>
            <a:endParaRPr lang="hr-HR" sz="2800" dirty="0"/>
          </a:p>
          <a:p>
            <a:r>
              <a:rPr lang="hr-HR" sz="2800" dirty="0"/>
              <a:t>*ako nemate inspiraciju ili </a:t>
            </a:r>
            <a:r>
              <a:rPr lang="hr-HR" sz="2800" dirty="0" err="1"/>
              <a:t>nijeste</a:t>
            </a:r>
            <a:r>
              <a:rPr lang="hr-HR" sz="2800" dirty="0"/>
              <a:t> raspoloženi ne morate </a:t>
            </a:r>
          </a:p>
          <a:p>
            <a:r>
              <a:rPr lang="hr-HR" sz="2800" dirty="0"/>
              <a:t>  napisati svoja očekivanja</a:t>
            </a:r>
            <a:endParaRPr lang="en-GB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ADE82A6-4361-4608-AF32-ECE47641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90" y="2081984"/>
            <a:ext cx="2895860" cy="17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78CAB-FA6E-490C-9EA5-4D45ED45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8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42426</TotalTime>
  <Words>5135</Words>
  <Application>Microsoft Office PowerPoint</Application>
  <PresentationFormat>Widescreen</PresentationFormat>
  <Paragraphs>660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Arial</vt:lpstr>
      <vt:lpstr>Calibri</vt:lpstr>
      <vt:lpstr>Calibri Light</vt:lpstr>
      <vt:lpstr>Lato</vt:lpstr>
      <vt:lpstr>MentiText</vt:lpstr>
      <vt:lpstr>Roboto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381</cp:revision>
  <cp:lastPrinted>2020-09-13T19:43:14Z</cp:lastPrinted>
  <dcterms:created xsi:type="dcterms:W3CDTF">2019-03-11T14:15:27Z</dcterms:created>
  <dcterms:modified xsi:type="dcterms:W3CDTF">2020-09-17T18:26:46Z</dcterms:modified>
</cp:coreProperties>
</file>